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image" Target="../media/image13.wmf"/><Relationship Id="rId7" Type="http://schemas.openxmlformats.org/officeDocument/2006/relationships/image" Target="../media/image17.wmf"/><Relationship Id="rId12" Type="http://schemas.openxmlformats.org/officeDocument/2006/relationships/image" Target="../media/image22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16.wmf"/><Relationship Id="rId11" Type="http://schemas.openxmlformats.org/officeDocument/2006/relationships/image" Target="../media/image21.wmf"/><Relationship Id="rId5" Type="http://schemas.openxmlformats.org/officeDocument/2006/relationships/image" Target="../media/image15.wmf"/><Relationship Id="rId10" Type="http://schemas.openxmlformats.org/officeDocument/2006/relationships/image" Target="../media/image20.wmf"/><Relationship Id="rId4" Type="http://schemas.openxmlformats.org/officeDocument/2006/relationships/image" Target="../media/image14.wmf"/><Relationship Id="rId9" Type="http://schemas.openxmlformats.org/officeDocument/2006/relationships/image" Target="../media/image1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E87A0-25E9-4524-ACB2-467CB9E4989A}" type="datetimeFigureOut">
              <a:rPr lang="zh-CN" altLang="en-US" smtClean="0"/>
              <a:t>2016/9/9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13A02E-4EF4-44C5-98D6-A54010B66DB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5053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13A02E-4EF4-44C5-98D6-A54010B66DB1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2375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2016/9/9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2016/9/9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2016/9/9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2016/9/9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2016/9/9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2016/9/9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2016/9/9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2016/9/9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2016/9/9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2016/9/9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2016/9/9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2016/9/9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18.wmf"/><Relationship Id="rId26" Type="http://schemas.openxmlformats.org/officeDocument/2006/relationships/image" Target="../media/image22.wmf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0.bin"/><Relationship Id="rId34" Type="http://schemas.openxmlformats.org/officeDocument/2006/relationships/oleObject" Target="../embeddings/oleObject20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5.wmf"/><Relationship Id="rId17" Type="http://schemas.openxmlformats.org/officeDocument/2006/relationships/oleObject" Target="../embeddings/oleObject8.bin"/><Relationship Id="rId25" Type="http://schemas.openxmlformats.org/officeDocument/2006/relationships/oleObject" Target="../embeddings/oleObject12.bin"/><Relationship Id="rId3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7.wmf"/><Relationship Id="rId20" Type="http://schemas.openxmlformats.org/officeDocument/2006/relationships/image" Target="../media/image19.wmf"/><Relationship Id="rId29" Type="http://schemas.openxmlformats.org/officeDocument/2006/relationships/oleObject" Target="../embeddings/oleObject15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w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21.wmf"/><Relationship Id="rId32" Type="http://schemas.openxmlformats.org/officeDocument/2006/relationships/oleObject" Target="../embeddings/oleObject18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28" Type="http://schemas.openxmlformats.org/officeDocument/2006/relationships/oleObject" Target="../embeddings/oleObject14.bin"/><Relationship Id="rId10" Type="http://schemas.openxmlformats.org/officeDocument/2006/relationships/image" Target="../media/image14.wmf"/><Relationship Id="rId19" Type="http://schemas.openxmlformats.org/officeDocument/2006/relationships/oleObject" Target="../embeddings/oleObject9.bin"/><Relationship Id="rId31" Type="http://schemas.openxmlformats.org/officeDocument/2006/relationships/oleObject" Target="../embeddings/oleObject17.bin"/><Relationship Id="rId4" Type="http://schemas.openxmlformats.org/officeDocument/2006/relationships/image" Target="../media/image11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6.wmf"/><Relationship Id="rId22" Type="http://schemas.openxmlformats.org/officeDocument/2006/relationships/image" Target="../media/image20.wmf"/><Relationship Id="rId27" Type="http://schemas.openxmlformats.org/officeDocument/2006/relationships/oleObject" Target="../embeddings/oleObject13.bin"/><Relationship Id="rId30" Type="http://schemas.openxmlformats.org/officeDocument/2006/relationships/oleObject" Target="../embeddings/oleObject16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/>
              <a:t>Some Thoughts and Viewpoints about Research Study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 smtClean="0"/>
              <a:t>09</a:t>
            </a:r>
            <a:r>
              <a:rPr lang="en-US" altLang="zh-CN" baseline="30000" dirty="0" smtClean="0"/>
              <a:t>th</a:t>
            </a:r>
            <a:r>
              <a:rPr lang="en-US" altLang="zh-CN" dirty="0" smtClean="0"/>
              <a:t> Sept 2016  by </a:t>
            </a:r>
            <a:r>
              <a:rPr lang="en-US" altLang="zh-CN" dirty="0" err="1" smtClean="0"/>
              <a:t>shanjiang</a:t>
            </a:r>
            <a:r>
              <a:rPr lang="en-US" altLang="zh-CN" dirty="0" smtClean="0"/>
              <a:t> Tang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588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Being as a </a:t>
            </a:r>
            <a:r>
              <a:rPr lang="en-US" altLang="zh-CN" dirty="0"/>
              <a:t>M</a:t>
            </a:r>
            <a:r>
              <a:rPr lang="en-US" altLang="zh-CN" dirty="0" smtClean="0"/>
              <a:t>aster Student—People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altLang="zh-CN" dirty="0" smtClean="0"/>
          </a:p>
        </p:txBody>
      </p:sp>
      <p:sp>
        <p:nvSpPr>
          <p:cNvPr id="6" name="矩形 5"/>
          <p:cNvSpPr/>
          <p:nvPr/>
        </p:nvSpPr>
        <p:spPr>
          <a:xfrm>
            <a:off x="4540200" y="3293765"/>
            <a:ext cx="314325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>
                <a:effectLst>
                  <a:outerShdw blurRad="38100" dist="38100" dir="2700000" algn="tl">
                    <a:srgbClr val="000000"/>
                  </a:outerShdw>
                </a:effectLst>
                <a:ea typeface="宋体" pitchFamily="2" charset="-122"/>
              </a:rPr>
              <a:t> </a:t>
            </a:r>
          </a:p>
        </p:txBody>
      </p:sp>
      <p:pic>
        <p:nvPicPr>
          <p:cNvPr id="4098" name="Picture 2" descr="G:\图片\照片\引滦项目相关照片\25个引滦大杯子\25个大杯子副本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703" y="1268760"/>
            <a:ext cx="6208617" cy="2661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图片\照片\并行计算课题组\并行计算课题组[2009-01-08]\SDC1029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96404"/>
            <a:ext cx="3532948" cy="2649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图片\照片\IBM实习照片\2009 IBM实习\SDC1226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8011" y="4013005"/>
            <a:ext cx="3510813" cy="263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858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/>
              <a:t>Being as a Ph.D. Student—Explorer/Leader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CN" dirty="0" smtClean="0"/>
              <a:t>Projects</a:t>
            </a:r>
          </a:p>
          <a:p>
            <a:pPr lvl="1"/>
            <a:r>
              <a:rPr lang="en-US" altLang="zh-CN" dirty="0"/>
              <a:t>E-Amdahl’s </a:t>
            </a:r>
            <a:r>
              <a:rPr lang="en-US" altLang="zh-CN" dirty="0" smtClean="0"/>
              <a:t>Law</a:t>
            </a:r>
          </a:p>
          <a:p>
            <a:pPr lvl="1"/>
            <a:r>
              <a:rPr lang="en-US" altLang="zh-CN" dirty="0" err="1" smtClean="0"/>
              <a:t>MROrder</a:t>
            </a:r>
            <a:r>
              <a:rPr lang="en-US" altLang="zh-CN" dirty="0" smtClean="0"/>
              <a:t> </a:t>
            </a:r>
          </a:p>
          <a:p>
            <a:pPr lvl="1"/>
            <a:r>
              <a:rPr lang="en-US" altLang="zh-CN" dirty="0" err="1" smtClean="0"/>
              <a:t>DynamicMR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LTYARN</a:t>
            </a:r>
          </a:p>
          <a:p>
            <a:pPr lvl="1"/>
            <a:r>
              <a:rPr lang="en-US" altLang="zh-CN" dirty="0" smtClean="0"/>
              <a:t>EMRF</a:t>
            </a:r>
            <a:endParaRPr lang="en-US" altLang="zh-CN" dirty="0"/>
          </a:p>
          <a:p>
            <a:r>
              <a:rPr lang="en-US" altLang="zh-CN" dirty="0" smtClean="0"/>
              <a:t>Papers</a:t>
            </a:r>
          </a:p>
          <a:p>
            <a:pPr lvl="1"/>
            <a:r>
              <a:rPr lang="en-US" altLang="zh-CN" dirty="0" err="1" smtClean="0"/>
              <a:t>MROrder</a:t>
            </a:r>
            <a:r>
              <a:rPr lang="en-US" altLang="zh-CN" dirty="0" smtClean="0"/>
              <a:t>, </a:t>
            </a:r>
            <a:r>
              <a:rPr lang="en-US" altLang="zh-CN" dirty="0" err="1" smtClean="0"/>
              <a:t>DynamicMR</a:t>
            </a:r>
            <a:r>
              <a:rPr lang="en-US" altLang="zh-CN" dirty="0"/>
              <a:t>, </a:t>
            </a:r>
            <a:r>
              <a:rPr lang="en-US" altLang="zh-CN" dirty="0" smtClean="0"/>
              <a:t>LTYARN,  EMRF, etc.</a:t>
            </a:r>
          </a:p>
          <a:p>
            <a:r>
              <a:rPr lang="en-US" altLang="zh-CN" dirty="0" smtClean="0"/>
              <a:t>People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2619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Being as a Ph.D. </a:t>
            </a:r>
            <a:r>
              <a:rPr lang="en-US" altLang="zh-CN" dirty="0"/>
              <a:t>Student-</a:t>
            </a:r>
            <a:r>
              <a:rPr lang="en-US" altLang="zh-CN" dirty="0" smtClean="0"/>
              <a:t>-Projects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E-Amdahl’s </a:t>
            </a:r>
            <a:r>
              <a:rPr lang="en-US" altLang="zh-CN" dirty="0" smtClean="0"/>
              <a:t>Law </a:t>
            </a:r>
            <a:endParaRPr lang="en-US" altLang="zh-CN" dirty="0"/>
          </a:p>
          <a:p>
            <a:pPr lvl="1"/>
            <a:r>
              <a:rPr lang="en-US" altLang="zh-CN" dirty="0" smtClean="0"/>
              <a:t>Extend Amdahl’s Law to multi-level parallel computing model</a:t>
            </a:r>
          </a:p>
          <a:p>
            <a:pPr lvl="1"/>
            <a:r>
              <a:rPr lang="en-US" altLang="zh-CN" dirty="0" err="1" smtClean="0"/>
              <a:t>MPI+OpenMP</a:t>
            </a:r>
            <a:r>
              <a:rPr lang="en-US" altLang="zh-CN" dirty="0"/>
              <a:t>, MPI+CUDA, </a:t>
            </a:r>
            <a:r>
              <a:rPr lang="en-US" altLang="zh-CN" dirty="0" err="1"/>
              <a:t>MPI+OpenMP+CUDA</a:t>
            </a:r>
            <a:endParaRPr lang="en-US" altLang="zh-CN" dirty="0" smtClean="0"/>
          </a:p>
          <a:p>
            <a:pPr lvl="1"/>
            <a:endParaRPr lang="en-US" altLang="zh-CN" dirty="0"/>
          </a:p>
        </p:txBody>
      </p:sp>
      <p:pic>
        <p:nvPicPr>
          <p:cNvPr id="2049" name="Picture 1" descr="C:\Users\tashj\AppData\Roaming\Tencent\Users\304836361\QQ\WinTemp\RichOle\Y(9MZLVL068$%OTH47VW5Z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26" y="4198021"/>
            <a:ext cx="4034326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717032"/>
            <a:ext cx="4968552" cy="2256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791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/>
              <a:t>Being as a Ph.D. Student—Projects(2)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err="1" smtClean="0"/>
              <a:t>MROrder</a:t>
            </a:r>
            <a:endParaRPr lang="en-US" altLang="zh-CN" dirty="0"/>
          </a:p>
          <a:p>
            <a:pPr lvl="1"/>
            <a:r>
              <a:rPr lang="en-US" altLang="zh-CN" dirty="0" smtClean="0"/>
              <a:t>In </a:t>
            </a:r>
            <a:r>
              <a:rPr lang="en-US" altLang="zh-CN" dirty="0" err="1" smtClean="0"/>
              <a:t>Hadoop</a:t>
            </a:r>
            <a:r>
              <a:rPr lang="en-US" altLang="zh-CN" dirty="0" smtClean="0"/>
              <a:t> v1, map tasks run on map slots only, reduce tasks run on reduce slots only. </a:t>
            </a:r>
          </a:p>
          <a:p>
            <a:pPr lvl="1"/>
            <a:r>
              <a:rPr lang="en-US" altLang="zh-CN" dirty="0" smtClean="0"/>
              <a:t>Exchange job submission order can improve the overall performance of the system.  </a:t>
            </a:r>
            <a:endParaRPr lang="en-US" altLang="zh-CN" dirty="0"/>
          </a:p>
        </p:txBody>
      </p:sp>
      <p:sp>
        <p:nvSpPr>
          <p:cNvPr id="7" name="Rectangle 8"/>
          <p:cNvSpPr/>
          <p:nvPr/>
        </p:nvSpPr>
        <p:spPr bwMode="auto">
          <a:xfrm>
            <a:off x="3059113" y="4639394"/>
            <a:ext cx="1627187" cy="15557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altLang="zh-SG">
              <a:solidFill>
                <a:srgbClr val="000000"/>
              </a:solidFill>
              <a:ea typeface="宋体" charset="-122"/>
            </a:endParaRPr>
          </a:p>
        </p:txBody>
      </p:sp>
      <p:cxnSp>
        <p:nvCxnSpPr>
          <p:cNvPr id="8" name="Straight Connector 9"/>
          <p:cNvCxnSpPr/>
          <p:nvPr/>
        </p:nvCxnSpPr>
        <p:spPr>
          <a:xfrm>
            <a:off x="3873500" y="4640981"/>
            <a:ext cx="0" cy="1539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10"/>
          <p:cNvSpPr/>
          <p:nvPr/>
        </p:nvSpPr>
        <p:spPr bwMode="auto">
          <a:xfrm>
            <a:off x="4779963" y="4869581"/>
            <a:ext cx="1627187" cy="155575"/>
          </a:xfrm>
          <a:prstGeom prst="rect">
            <a:avLst/>
          </a:prstGeom>
          <a:solidFill>
            <a:schemeClr val="dk1">
              <a:alpha val="59000"/>
            </a:schemeClr>
          </a:solidFill>
          <a:ln w="952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zh-SG">
              <a:solidFill>
                <a:srgbClr val="000000"/>
              </a:solidFill>
              <a:ea typeface="宋体" charset="-122"/>
            </a:endParaRPr>
          </a:p>
        </p:txBody>
      </p:sp>
      <p:cxnSp>
        <p:nvCxnSpPr>
          <p:cNvPr id="10" name="Straight Connector 11"/>
          <p:cNvCxnSpPr/>
          <p:nvPr/>
        </p:nvCxnSpPr>
        <p:spPr>
          <a:xfrm>
            <a:off x="5586413" y="4869581"/>
            <a:ext cx="0" cy="1539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2"/>
          <p:cNvSpPr/>
          <p:nvPr/>
        </p:nvSpPr>
        <p:spPr bwMode="auto">
          <a:xfrm>
            <a:off x="4687888" y="4637806"/>
            <a:ext cx="184150" cy="1524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altLang="zh-SG">
              <a:solidFill>
                <a:srgbClr val="000000"/>
              </a:solidFill>
              <a:ea typeface="宋体" charset="-122"/>
            </a:endParaRPr>
          </a:p>
        </p:txBody>
      </p:sp>
      <p:cxnSp>
        <p:nvCxnSpPr>
          <p:cNvPr id="12" name="Straight Connector 13"/>
          <p:cNvCxnSpPr/>
          <p:nvPr/>
        </p:nvCxnSpPr>
        <p:spPr>
          <a:xfrm>
            <a:off x="4784725" y="4640981"/>
            <a:ext cx="0" cy="1539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4"/>
          <p:cNvGrpSpPr>
            <a:grpSpLocks/>
          </p:cNvGrpSpPr>
          <p:nvPr/>
        </p:nvGrpSpPr>
        <p:grpSpPr bwMode="auto">
          <a:xfrm>
            <a:off x="4795838" y="6014169"/>
            <a:ext cx="182562" cy="160337"/>
            <a:chOff x="3999862" y="5460999"/>
            <a:chExt cx="182880" cy="159542"/>
          </a:xfrm>
        </p:grpSpPr>
        <p:sp>
          <p:nvSpPr>
            <p:cNvPr id="14" name="Rectangle 15"/>
            <p:cNvSpPr/>
            <p:nvPr/>
          </p:nvSpPr>
          <p:spPr bwMode="auto">
            <a:xfrm>
              <a:off x="3999862" y="5460999"/>
              <a:ext cx="182880" cy="156383"/>
            </a:xfrm>
            <a:prstGeom prst="rect">
              <a:avLst/>
            </a:prstGeom>
            <a:solidFill>
              <a:schemeClr val="dk1">
                <a:alpha val="59000"/>
              </a:schemeClr>
            </a:solidFill>
            <a:ln w="9525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SG">
                <a:solidFill>
                  <a:srgbClr val="000000"/>
                </a:solidFill>
                <a:ea typeface="宋体" charset="-122"/>
              </a:endParaRPr>
            </a:p>
          </p:txBody>
        </p:sp>
        <p:cxnSp>
          <p:nvCxnSpPr>
            <p:cNvPr id="15" name="Straight Connector 16"/>
            <p:cNvCxnSpPr/>
            <p:nvPr/>
          </p:nvCxnSpPr>
          <p:spPr>
            <a:xfrm>
              <a:off x="4087326" y="5467318"/>
              <a:ext cx="0" cy="153223"/>
            </a:xfrm>
            <a:prstGeom prst="line">
              <a:avLst/>
            </a:prstGeom>
            <a:solidFill>
              <a:schemeClr val="dk1">
                <a:alpha val="59000"/>
              </a:schemeClr>
            </a:solidFill>
            <a:ln w="9525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</p:cxnSp>
      </p:grpSp>
      <p:sp>
        <p:nvSpPr>
          <p:cNvPr id="16" name="Rectangle 17"/>
          <p:cNvSpPr/>
          <p:nvPr/>
        </p:nvSpPr>
        <p:spPr bwMode="auto">
          <a:xfrm>
            <a:off x="3873500" y="4867994"/>
            <a:ext cx="93663" cy="157162"/>
          </a:xfrm>
          <a:prstGeom prst="rect">
            <a:avLst/>
          </a:prstGeom>
          <a:solidFill>
            <a:schemeClr val="dk1">
              <a:alpha val="59000"/>
            </a:schemeClr>
          </a:solidFill>
          <a:ln w="952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zh-SG">
              <a:solidFill>
                <a:srgbClr val="000000"/>
              </a:solidFill>
              <a:ea typeface="宋体" charset="-122"/>
            </a:endParaRPr>
          </a:p>
        </p:txBody>
      </p:sp>
      <p:sp>
        <p:nvSpPr>
          <p:cNvPr id="17" name="Rectangle 18"/>
          <p:cNvSpPr/>
          <p:nvPr/>
        </p:nvSpPr>
        <p:spPr bwMode="auto">
          <a:xfrm>
            <a:off x="4681538" y="4867994"/>
            <a:ext cx="93662" cy="157162"/>
          </a:xfrm>
          <a:prstGeom prst="rect">
            <a:avLst/>
          </a:prstGeom>
          <a:solidFill>
            <a:schemeClr val="dk1">
              <a:alpha val="59000"/>
            </a:schemeClr>
          </a:solidFill>
          <a:ln w="952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zh-SG">
              <a:solidFill>
                <a:srgbClr val="000000"/>
              </a:solidFill>
              <a:ea typeface="宋体" charset="-122"/>
            </a:endParaRPr>
          </a:p>
        </p:txBody>
      </p:sp>
      <p:cxnSp>
        <p:nvCxnSpPr>
          <p:cNvPr id="18" name="Straight Connector 19"/>
          <p:cNvCxnSpPr/>
          <p:nvPr/>
        </p:nvCxnSpPr>
        <p:spPr bwMode="auto">
          <a:xfrm>
            <a:off x="3065463" y="4563194"/>
            <a:ext cx="3351212" cy="0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20"/>
          <p:cNvCxnSpPr/>
          <p:nvPr/>
        </p:nvCxnSpPr>
        <p:spPr>
          <a:xfrm>
            <a:off x="6416675" y="4493344"/>
            <a:ext cx="0" cy="1619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21"/>
          <p:cNvCxnSpPr/>
          <p:nvPr/>
        </p:nvCxnSpPr>
        <p:spPr>
          <a:xfrm>
            <a:off x="3060700" y="4467944"/>
            <a:ext cx="0" cy="1619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Rectangle 22"/>
          <p:cNvSpPr/>
          <p:nvPr/>
        </p:nvSpPr>
        <p:spPr bwMode="auto">
          <a:xfrm>
            <a:off x="3246438" y="5779219"/>
            <a:ext cx="1627187" cy="15557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altLang="zh-SG">
              <a:solidFill>
                <a:srgbClr val="000000"/>
              </a:solidFill>
              <a:ea typeface="宋体" charset="-122"/>
            </a:endParaRPr>
          </a:p>
        </p:txBody>
      </p:sp>
      <p:cxnSp>
        <p:nvCxnSpPr>
          <p:cNvPr id="22" name="Straight Connector 23"/>
          <p:cNvCxnSpPr/>
          <p:nvPr/>
        </p:nvCxnSpPr>
        <p:spPr>
          <a:xfrm>
            <a:off x="4060825" y="5780806"/>
            <a:ext cx="0" cy="1539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4"/>
          <p:cNvGrpSpPr>
            <a:grpSpLocks/>
          </p:cNvGrpSpPr>
          <p:nvPr/>
        </p:nvGrpSpPr>
        <p:grpSpPr bwMode="auto">
          <a:xfrm>
            <a:off x="3065463" y="5779219"/>
            <a:ext cx="182562" cy="157162"/>
            <a:chOff x="4002084" y="5181760"/>
            <a:chExt cx="182880" cy="156208"/>
          </a:xfrm>
        </p:grpSpPr>
        <p:sp>
          <p:nvSpPr>
            <p:cNvPr id="24" name="Rectangle 25"/>
            <p:cNvSpPr/>
            <p:nvPr/>
          </p:nvSpPr>
          <p:spPr bwMode="auto">
            <a:xfrm>
              <a:off x="4002084" y="5181760"/>
              <a:ext cx="182880" cy="15305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SG">
                <a:solidFill>
                  <a:srgbClr val="000000"/>
                </a:solidFill>
                <a:ea typeface="宋体" charset="-122"/>
              </a:endParaRPr>
            </a:p>
          </p:txBody>
        </p:sp>
        <p:cxnSp>
          <p:nvCxnSpPr>
            <p:cNvPr id="25" name="Straight Connector 26"/>
            <p:cNvCxnSpPr/>
            <p:nvPr/>
          </p:nvCxnSpPr>
          <p:spPr>
            <a:xfrm>
              <a:off x="4097500" y="5183337"/>
              <a:ext cx="0" cy="154631"/>
            </a:xfrm>
            <a:prstGeom prst="line">
              <a:avLst/>
            </a:prstGeom>
            <a:solidFill>
              <a:schemeClr val="bg1">
                <a:lumMod val="85000"/>
              </a:schemeClr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cxnSp>
        <p:nvCxnSpPr>
          <p:cNvPr id="26" name="Straight Connector 27"/>
          <p:cNvCxnSpPr/>
          <p:nvPr/>
        </p:nvCxnSpPr>
        <p:spPr bwMode="auto">
          <a:xfrm>
            <a:off x="3065463" y="5699844"/>
            <a:ext cx="1903412" cy="0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8"/>
          <p:cNvCxnSpPr/>
          <p:nvPr/>
        </p:nvCxnSpPr>
        <p:spPr>
          <a:xfrm>
            <a:off x="3065463" y="5618881"/>
            <a:ext cx="0" cy="1619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9"/>
          <p:cNvCxnSpPr/>
          <p:nvPr/>
        </p:nvCxnSpPr>
        <p:spPr>
          <a:xfrm>
            <a:off x="4968875" y="5626819"/>
            <a:ext cx="0" cy="1619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Rectangle 30"/>
          <p:cNvSpPr/>
          <p:nvPr/>
        </p:nvSpPr>
        <p:spPr bwMode="auto">
          <a:xfrm>
            <a:off x="3165475" y="6017344"/>
            <a:ext cx="1627188" cy="155575"/>
          </a:xfrm>
          <a:prstGeom prst="rect">
            <a:avLst/>
          </a:prstGeom>
          <a:solidFill>
            <a:schemeClr val="dk1">
              <a:alpha val="59000"/>
            </a:schemeClr>
          </a:solidFill>
          <a:ln w="952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zh-SG">
              <a:solidFill>
                <a:srgbClr val="000000"/>
              </a:solidFill>
              <a:ea typeface="宋体" charset="-122"/>
            </a:endParaRPr>
          </a:p>
        </p:txBody>
      </p:sp>
      <p:cxnSp>
        <p:nvCxnSpPr>
          <p:cNvPr id="30" name="Straight Connector 31"/>
          <p:cNvCxnSpPr/>
          <p:nvPr/>
        </p:nvCxnSpPr>
        <p:spPr>
          <a:xfrm>
            <a:off x="3971925" y="6017344"/>
            <a:ext cx="0" cy="1539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2"/>
          <p:cNvSpPr/>
          <p:nvPr/>
        </p:nvSpPr>
        <p:spPr>
          <a:xfrm>
            <a:off x="2005013" y="4540969"/>
            <a:ext cx="1008062" cy="327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Map Phase </a:t>
            </a:r>
            <a:r>
              <a:rPr lang="en-US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2" name="Rectangle 33"/>
          <p:cNvSpPr/>
          <p:nvPr/>
        </p:nvSpPr>
        <p:spPr>
          <a:xfrm>
            <a:off x="1800225" y="4783856"/>
            <a:ext cx="1223963" cy="327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Reduce Phase </a:t>
            </a:r>
            <a:r>
              <a:rPr lang="en-US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3" name="Rectangle 34"/>
          <p:cNvSpPr/>
          <p:nvPr/>
        </p:nvSpPr>
        <p:spPr>
          <a:xfrm>
            <a:off x="1997075" y="5666506"/>
            <a:ext cx="1008063" cy="327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Map Phase </a:t>
            </a:r>
            <a:r>
              <a:rPr lang="en-US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4" name="Rectangle 35"/>
          <p:cNvSpPr/>
          <p:nvPr/>
        </p:nvSpPr>
        <p:spPr>
          <a:xfrm>
            <a:off x="1792288" y="5926856"/>
            <a:ext cx="1223962" cy="327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Reduce Phase </a:t>
            </a:r>
            <a:r>
              <a:rPr lang="en-US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graphicFrame>
        <p:nvGraphicFramePr>
          <p:cNvPr id="35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4002148"/>
              </p:ext>
            </p:extLst>
          </p:nvPr>
        </p:nvGraphicFramePr>
        <p:xfrm>
          <a:off x="3527425" y="5085481"/>
          <a:ext cx="1452563" cy="265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14" name="Equation" r:id="rId3" imgW="1244600" imgH="228600" progId="Equation.DSMT4">
                  <p:embed/>
                </p:oleObj>
              </mc:Choice>
              <mc:Fallback>
                <p:oleObj name="Equation" r:id="rId3" imgW="12446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7425" y="5085481"/>
                        <a:ext cx="1452563" cy="265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5988382"/>
              </p:ext>
            </p:extLst>
          </p:nvPr>
        </p:nvGraphicFramePr>
        <p:xfrm>
          <a:off x="3530600" y="6260231"/>
          <a:ext cx="1452563" cy="265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15" name="Equation" r:id="rId5" imgW="1244600" imgH="228600" progId="Equation.DSMT4">
                  <p:embed/>
                </p:oleObj>
              </mc:Choice>
              <mc:Fallback>
                <p:oleObj name="Equation" r:id="rId5" imgW="12446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0600" y="6260231"/>
                        <a:ext cx="1452563" cy="265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ct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5148104"/>
              </p:ext>
            </p:extLst>
          </p:nvPr>
        </p:nvGraphicFramePr>
        <p:xfrm>
          <a:off x="3217863" y="5096594"/>
          <a:ext cx="314325" cy="239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16" name="Equation" r:id="rId7" imgW="266469" imgH="203024" progId="Equation.DSMT4">
                  <p:embed/>
                </p:oleObj>
              </mc:Choice>
              <mc:Fallback>
                <p:oleObj name="Equation" r:id="rId7" imgW="266469" imgH="203024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7863" y="5096594"/>
                        <a:ext cx="314325" cy="239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Objec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9705651"/>
              </p:ext>
            </p:extLst>
          </p:nvPr>
        </p:nvGraphicFramePr>
        <p:xfrm>
          <a:off x="3249613" y="6271344"/>
          <a:ext cx="298450" cy="239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17" name="Equation" r:id="rId9" imgW="253780" imgH="203024" progId="Equation.DSMT4">
                  <p:embed/>
                </p:oleObj>
              </mc:Choice>
              <mc:Fallback>
                <p:oleObj name="Equation" r:id="rId9" imgW="253780" imgH="203024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9613" y="6271344"/>
                        <a:ext cx="298450" cy="239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9" name="Straight Connector 40"/>
          <p:cNvCxnSpPr/>
          <p:nvPr/>
        </p:nvCxnSpPr>
        <p:spPr bwMode="auto">
          <a:xfrm>
            <a:off x="1908175" y="5391869"/>
            <a:ext cx="466566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0" name="Rectangle 41"/>
          <p:cNvSpPr/>
          <p:nvPr/>
        </p:nvSpPr>
        <p:spPr>
          <a:xfrm>
            <a:off x="1792288" y="4315544"/>
            <a:ext cx="4859337" cy="2209800"/>
          </a:xfrm>
          <a:prstGeom prst="rect">
            <a:avLst/>
          </a:prstGeom>
          <a:noFill/>
          <a:ln w="127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zh-SG">
              <a:solidFill>
                <a:srgbClr val="FFFFFF"/>
              </a:solidFill>
              <a:ea typeface="宋体" charset="-122"/>
            </a:endParaRPr>
          </a:p>
        </p:txBody>
      </p:sp>
      <p:graphicFrame>
        <p:nvGraphicFramePr>
          <p:cNvPr id="41" name="Object 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0944227"/>
              </p:ext>
            </p:extLst>
          </p:nvPr>
        </p:nvGraphicFramePr>
        <p:xfrm>
          <a:off x="3394075" y="4609231"/>
          <a:ext cx="103188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18" name="Equation" r:id="rId11" imgW="88707" imgH="164742" progId="Equation.DSMT4">
                  <p:embed/>
                </p:oleObj>
              </mc:Choice>
              <mc:Fallback>
                <p:oleObj name="Equation" r:id="rId11" imgW="88707" imgH="16474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4075" y="4609231"/>
                        <a:ext cx="103188" cy="190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Object 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4230483"/>
              </p:ext>
            </p:extLst>
          </p:nvPr>
        </p:nvGraphicFramePr>
        <p:xfrm>
          <a:off x="4167188" y="4609231"/>
          <a:ext cx="147637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19" name="Equation" r:id="rId13" imgW="126780" imgH="164814" progId="Equation.DSMT4">
                  <p:embed/>
                </p:oleObj>
              </mc:Choice>
              <mc:Fallback>
                <p:oleObj name="Equation" r:id="rId13" imgW="126780" imgH="164814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7188" y="4609231"/>
                        <a:ext cx="147637" cy="190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3345270"/>
              </p:ext>
            </p:extLst>
          </p:nvPr>
        </p:nvGraphicFramePr>
        <p:xfrm>
          <a:off x="4679950" y="4613994"/>
          <a:ext cx="133350" cy="204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20" name="Equation" r:id="rId15" imgW="114102" imgH="177492" progId="Equation.DSMT4">
                  <p:embed/>
                </p:oleObj>
              </mc:Choice>
              <mc:Fallback>
                <p:oleObj name="Equation" r:id="rId15" imgW="114102" imgH="17749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9950" y="4613994"/>
                        <a:ext cx="133350" cy="204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" name="Object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9859329"/>
              </p:ext>
            </p:extLst>
          </p:nvPr>
        </p:nvGraphicFramePr>
        <p:xfrm>
          <a:off x="4762500" y="4609231"/>
          <a:ext cx="147638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21" name="Equation" r:id="rId17" imgW="126780" imgH="164814" progId="Equation.DSMT4">
                  <p:embed/>
                </p:oleObj>
              </mc:Choice>
              <mc:Fallback>
                <p:oleObj name="Equation" r:id="rId17" imgW="126780" imgH="164814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2500" y="4609231"/>
                        <a:ext cx="147638" cy="190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" name="Object 4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4023363"/>
              </p:ext>
            </p:extLst>
          </p:nvPr>
        </p:nvGraphicFramePr>
        <p:xfrm>
          <a:off x="3868738" y="4842594"/>
          <a:ext cx="103187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22" name="Equation" r:id="rId19" imgW="88707" imgH="164742" progId="Equation.DSMT4">
                  <p:embed/>
                </p:oleObj>
              </mc:Choice>
              <mc:Fallback>
                <p:oleObj name="Equation" r:id="rId19" imgW="88707" imgH="16474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8738" y="4842594"/>
                        <a:ext cx="103187" cy="190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3227571"/>
              </p:ext>
            </p:extLst>
          </p:nvPr>
        </p:nvGraphicFramePr>
        <p:xfrm>
          <a:off x="4657725" y="4842594"/>
          <a:ext cx="147638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23" name="Equation" r:id="rId21" imgW="126780" imgH="164814" progId="Equation.DSMT4">
                  <p:embed/>
                </p:oleObj>
              </mc:Choice>
              <mc:Fallback>
                <p:oleObj name="Equation" r:id="rId21" imgW="126780" imgH="164814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7725" y="4842594"/>
                        <a:ext cx="147638" cy="190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" name="Object 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7553991"/>
              </p:ext>
            </p:extLst>
          </p:nvPr>
        </p:nvGraphicFramePr>
        <p:xfrm>
          <a:off x="5106988" y="4853706"/>
          <a:ext cx="133350" cy="204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24" name="Equation" r:id="rId23" imgW="114102" imgH="177492" progId="Equation.DSMT4">
                  <p:embed/>
                </p:oleObj>
              </mc:Choice>
              <mc:Fallback>
                <p:oleObj name="Equation" r:id="rId23" imgW="114102" imgH="17749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6988" y="4853706"/>
                        <a:ext cx="133350" cy="204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" name="Object 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6328305"/>
              </p:ext>
            </p:extLst>
          </p:nvPr>
        </p:nvGraphicFramePr>
        <p:xfrm>
          <a:off x="5940425" y="4848944"/>
          <a:ext cx="147638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25" name="Equation" r:id="rId25" imgW="126780" imgH="164814" progId="Equation.DSMT4">
                  <p:embed/>
                </p:oleObj>
              </mc:Choice>
              <mc:Fallback>
                <p:oleObj name="Equation" r:id="rId25" imgW="126780" imgH="164814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425" y="4848944"/>
                        <a:ext cx="147638" cy="190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2104180"/>
              </p:ext>
            </p:extLst>
          </p:nvPr>
        </p:nvGraphicFramePr>
        <p:xfrm>
          <a:off x="3041650" y="5752231"/>
          <a:ext cx="147638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26" name="Equation" r:id="rId27" imgW="126780" imgH="164814" progId="Equation.DSMT4">
                  <p:embed/>
                </p:oleObj>
              </mc:Choice>
              <mc:Fallback>
                <p:oleObj name="Equation" r:id="rId27" imgW="126780" imgH="164814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1650" y="5752231"/>
                        <a:ext cx="147638" cy="190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" name="Object 5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234714"/>
              </p:ext>
            </p:extLst>
          </p:nvPr>
        </p:nvGraphicFramePr>
        <p:xfrm>
          <a:off x="3148013" y="5755406"/>
          <a:ext cx="133350" cy="204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27" name="Equation" r:id="rId28" imgW="114102" imgH="177492" progId="Equation.DSMT4">
                  <p:embed/>
                </p:oleObj>
              </mc:Choice>
              <mc:Fallback>
                <p:oleObj name="Equation" r:id="rId28" imgW="114102" imgH="17749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8013" y="5755406"/>
                        <a:ext cx="133350" cy="204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" name="Object 5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1572706"/>
              </p:ext>
            </p:extLst>
          </p:nvPr>
        </p:nvGraphicFramePr>
        <p:xfrm>
          <a:off x="3568700" y="5763344"/>
          <a:ext cx="147638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28" name="Equation" r:id="rId29" imgW="126780" imgH="164814" progId="Equation.DSMT4">
                  <p:embed/>
                </p:oleObj>
              </mc:Choice>
              <mc:Fallback>
                <p:oleObj name="Equation" r:id="rId29" imgW="126780" imgH="164814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8700" y="5763344"/>
                        <a:ext cx="147638" cy="190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7772740"/>
              </p:ext>
            </p:extLst>
          </p:nvPr>
        </p:nvGraphicFramePr>
        <p:xfrm>
          <a:off x="4422775" y="5763344"/>
          <a:ext cx="103188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29" name="Equation" r:id="rId30" imgW="88707" imgH="164742" progId="Equation.DSMT4">
                  <p:embed/>
                </p:oleObj>
              </mc:Choice>
              <mc:Fallback>
                <p:oleObj name="Equation" r:id="rId30" imgW="88707" imgH="16474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2775" y="5763344"/>
                        <a:ext cx="103188" cy="190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" name="Object 5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3819801"/>
              </p:ext>
            </p:extLst>
          </p:nvPr>
        </p:nvGraphicFramePr>
        <p:xfrm>
          <a:off x="3492500" y="5991944"/>
          <a:ext cx="147638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30" name="Equation" r:id="rId31" imgW="126780" imgH="164814" progId="Equation.DSMT4">
                  <p:embed/>
                </p:oleObj>
              </mc:Choice>
              <mc:Fallback>
                <p:oleObj name="Equation" r:id="rId31" imgW="126780" imgH="164814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00" y="5991944"/>
                        <a:ext cx="147638" cy="190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" name="Object 5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4849160"/>
              </p:ext>
            </p:extLst>
          </p:nvPr>
        </p:nvGraphicFramePr>
        <p:xfrm>
          <a:off x="4344988" y="5991944"/>
          <a:ext cx="133350" cy="204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31" name="Equation" r:id="rId32" imgW="114102" imgH="177492" progId="Equation.DSMT4">
                  <p:embed/>
                </p:oleObj>
              </mc:Choice>
              <mc:Fallback>
                <p:oleObj name="Equation" r:id="rId32" imgW="114102" imgH="17749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4988" y="5991944"/>
                        <a:ext cx="133350" cy="204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4695733"/>
              </p:ext>
            </p:extLst>
          </p:nvPr>
        </p:nvGraphicFramePr>
        <p:xfrm>
          <a:off x="4768850" y="5998294"/>
          <a:ext cx="147638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32" name="Equation" r:id="rId33" imgW="126780" imgH="164814" progId="Equation.DSMT4">
                  <p:embed/>
                </p:oleObj>
              </mc:Choice>
              <mc:Fallback>
                <p:oleObj name="Equation" r:id="rId33" imgW="126780" imgH="164814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8850" y="5998294"/>
                        <a:ext cx="147638" cy="190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" name="Object 5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5923711"/>
              </p:ext>
            </p:extLst>
          </p:nvPr>
        </p:nvGraphicFramePr>
        <p:xfrm>
          <a:off x="4883150" y="5999881"/>
          <a:ext cx="103188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33" name="Equation" r:id="rId34" imgW="88707" imgH="164742" progId="Equation.DSMT4">
                  <p:embed/>
                </p:oleObj>
              </mc:Choice>
              <mc:Fallback>
                <p:oleObj name="Equation" r:id="rId34" imgW="88707" imgH="16474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3150" y="5999881"/>
                        <a:ext cx="103188" cy="190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Rectangle 54"/>
          <p:cNvSpPr/>
          <p:nvPr/>
        </p:nvSpPr>
        <p:spPr>
          <a:xfrm>
            <a:off x="4292600" y="4302844"/>
            <a:ext cx="1008063" cy="327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time</a:t>
            </a:r>
          </a:p>
        </p:txBody>
      </p:sp>
      <p:sp>
        <p:nvSpPr>
          <p:cNvPr id="58" name="Rectangle 55"/>
          <p:cNvSpPr/>
          <p:nvPr/>
        </p:nvSpPr>
        <p:spPr>
          <a:xfrm>
            <a:off x="3557588" y="5460131"/>
            <a:ext cx="1006475" cy="327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1535804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/>
              <a:t>Being as a Ph.D. Student—Projects(3)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err="1" smtClean="0"/>
              <a:t>DynamicMR</a:t>
            </a:r>
            <a:endParaRPr lang="en-US" altLang="zh-CN" dirty="0"/>
          </a:p>
          <a:p>
            <a:pPr lvl="1"/>
            <a:r>
              <a:rPr lang="en-US" altLang="zh-CN" dirty="0" smtClean="0"/>
              <a:t>In </a:t>
            </a:r>
            <a:r>
              <a:rPr lang="en-US" altLang="zh-CN" dirty="0" err="1" smtClean="0"/>
              <a:t>Hadoop</a:t>
            </a:r>
            <a:r>
              <a:rPr lang="en-US" altLang="zh-CN" dirty="0" smtClean="0"/>
              <a:t> v1, map tasks run on map slots only, reduce tasks run on reduce slots only. </a:t>
            </a:r>
          </a:p>
          <a:p>
            <a:pPr lvl="1"/>
            <a:r>
              <a:rPr lang="en-US" altLang="zh-CN" dirty="0" smtClean="0"/>
              <a:t>Solution: allow map tasks to use map/reduce slots, and vice versa for reduce tasks. </a:t>
            </a:r>
          </a:p>
        </p:txBody>
      </p:sp>
    </p:spTree>
    <p:extLst>
      <p:ext uri="{BB962C8B-B14F-4D97-AF65-F5344CB8AC3E}">
        <p14:creationId xmlns:p14="http://schemas.microsoft.com/office/powerpoint/2010/main" val="173279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/>
              <a:t>Being as a Ph.D. Student—Projects(4)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LTYARN</a:t>
            </a:r>
            <a:endParaRPr lang="en-US" altLang="zh-CN" dirty="0"/>
          </a:p>
          <a:p>
            <a:pPr lvl="1"/>
            <a:r>
              <a:rPr lang="en-US" altLang="zh-CN" dirty="0" smtClean="0"/>
              <a:t>Amazon EC2 Cloud: Pay-as-you-go (on-demand instance, reserved instance, spot instance)</a:t>
            </a:r>
          </a:p>
          <a:p>
            <a:pPr lvl="1"/>
            <a:r>
              <a:rPr lang="en-US" altLang="zh-CN" dirty="0" err="1" smtClean="0"/>
              <a:t>Hadoop</a:t>
            </a:r>
            <a:r>
              <a:rPr lang="en-US" altLang="zh-CN" dirty="0" smtClean="0"/>
              <a:t> Fair Scheduler: </a:t>
            </a:r>
            <a:r>
              <a:rPr lang="en-US" altLang="zh-CN" dirty="0" err="1" smtClean="0"/>
              <a:t>memoryless</a:t>
            </a:r>
            <a:r>
              <a:rPr lang="en-US" altLang="zh-CN" dirty="0" smtClean="0"/>
              <a:t>, which is not suitable for on-demand/reserved instances.  </a:t>
            </a:r>
          </a:p>
          <a:p>
            <a:pPr lvl="1"/>
            <a:r>
              <a:rPr lang="en-US" altLang="zh-CN" dirty="0" smtClean="0"/>
              <a:t>Solution: Long-term Resource Fairness</a:t>
            </a:r>
          </a:p>
        </p:txBody>
      </p:sp>
    </p:spTree>
    <p:extLst>
      <p:ext uri="{BB962C8B-B14F-4D97-AF65-F5344CB8AC3E}">
        <p14:creationId xmlns:p14="http://schemas.microsoft.com/office/powerpoint/2010/main" val="257373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/>
              <a:t>Being as a Ph.D. Student—Projects(5)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EMRF</a:t>
            </a:r>
            <a:endParaRPr lang="en-US" altLang="zh-CN" dirty="0"/>
          </a:p>
          <a:p>
            <a:pPr lvl="1"/>
            <a:r>
              <a:rPr lang="en-US" altLang="zh-CN" dirty="0" smtClean="0"/>
              <a:t>Tradeoff between Fairness </a:t>
            </a:r>
            <a:r>
              <a:rPr lang="en-US" altLang="zh-CN" dirty="0" err="1" smtClean="0"/>
              <a:t>vs</a:t>
            </a:r>
            <a:r>
              <a:rPr lang="en-US" altLang="zh-CN" dirty="0" smtClean="0"/>
              <a:t> Efficiency </a:t>
            </a:r>
          </a:p>
          <a:p>
            <a:pPr lvl="1"/>
            <a:r>
              <a:rPr lang="en-US" altLang="zh-CN" dirty="0" smtClean="0"/>
              <a:t>Coupled CPU-GPU Architecture, e.g., APU. </a:t>
            </a:r>
          </a:p>
        </p:txBody>
      </p:sp>
      <p:pic>
        <p:nvPicPr>
          <p:cNvPr id="4097" name="Picture 1" descr="C:\Users\tashj\AppData\Roaming\Tencent\Users\304836361\QQ\WinTemp\RichOle\R2OT74N)[$3@@G`{Q5I7}`J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356992"/>
            <a:ext cx="5057775" cy="224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847" y="3335965"/>
            <a:ext cx="8422622" cy="2986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246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Being as a Ph.D. Student—Papers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E-Amdahl’s Law (IPDPSW’12)</a:t>
            </a:r>
          </a:p>
          <a:p>
            <a:r>
              <a:rPr lang="en-US" altLang="zh-CN" dirty="0" err="1" smtClean="0"/>
              <a:t>MROrder</a:t>
            </a:r>
            <a:r>
              <a:rPr lang="en-US" altLang="zh-CN" dirty="0" smtClean="0"/>
              <a:t> (Euro-Par’13, TSC’16)</a:t>
            </a:r>
          </a:p>
          <a:p>
            <a:r>
              <a:rPr lang="en-US" altLang="zh-CN" dirty="0" err="1" smtClean="0"/>
              <a:t>DynamicMR</a:t>
            </a:r>
            <a:r>
              <a:rPr lang="en-US" altLang="zh-CN" dirty="0" smtClean="0"/>
              <a:t> (Cluster’13, TCC’14)</a:t>
            </a:r>
          </a:p>
          <a:p>
            <a:r>
              <a:rPr lang="en-US" altLang="zh-CN" dirty="0" smtClean="0"/>
              <a:t>LTYARN (ICS’14, CloudCom’14, TSC’16)</a:t>
            </a:r>
          </a:p>
          <a:p>
            <a:r>
              <a:rPr lang="en-US" altLang="zh-CN" dirty="0" smtClean="0"/>
              <a:t>EMRF (SC’16)</a:t>
            </a:r>
          </a:p>
          <a:p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113049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Being as a Ph.D. Student—Papers(2)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CN" dirty="0" smtClean="0"/>
              <a:t>Paper Reading</a:t>
            </a:r>
          </a:p>
          <a:p>
            <a:pPr lvl="1"/>
            <a:r>
              <a:rPr lang="en-US" altLang="zh-CN" b="1" dirty="0" smtClean="0"/>
              <a:t>TOP</a:t>
            </a:r>
            <a:r>
              <a:rPr lang="en-US" altLang="zh-CN" dirty="0" smtClean="0"/>
              <a:t> &amp; </a:t>
            </a:r>
            <a:r>
              <a:rPr lang="en-US" altLang="zh-CN" b="1" dirty="0" smtClean="0"/>
              <a:t>RECENT</a:t>
            </a:r>
            <a:r>
              <a:rPr lang="en-US" altLang="zh-CN" dirty="0" smtClean="0"/>
              <a:t> published </a:t>
            </a:r>
            <a:r>
              <a:rPr lang="en-US" altLang="zh-CN" b="1" dirty="0" smtClean="0"/>
              <a:t>CONFERENCE</a:t>
            </a:r>
            <a:r>
              <a:rPr lang="en-US" altLang="zh-CN" dirty="0" smtClean="0"/>
              <a:t> papers.</a:t>
            </a:r>
          </a:p>
          <a:p>
            <a:pPr lvl="1"/>
            <a:r>
              <a:rPr lang="en-US" altLang="zh-CN" dirty="0" smtClean="0"/>
              <a:t>Keep FOLLOWING TOP CONFERENCE in your domains</a:t>
            </a:r>
          </a:p>
          <a:p>
            <a:pPr lvl="1"/>
            <a:r>
              <a:rPr lang="en-US" altLang="zh-CN" dirty="0" smtClean="0"/>
              <a:t>Keep summarizing your (initial) ideas during your paper reading (using slides, docs, etc.)</a:t>
            </a:r>
          </a:p>
          <a:p>
            <a:r>
              <a:rPr lang="en-US" altLang="zh-CN" dirty="0" smtClean="0"/>
              <a:t>Paper Writing</a:t>
            </a:r>
          </a:p>
          <a:p>
            <a:pPr lvl="1"/>
            <a:r>
              <a:rPr lang="en-US" altLang="zh-CN" dirty="0" smtClean="0"/>
              <a:t>Be clear about </a:t>
            </a:r>
            <a:r>
              <a:rPr lang="en-US" altLang="zh-CN" b="1" dirty="0" smtClean="0"/>
              <a:t>Background &amp; Problem, Motivation, </a:t>
            </a:r>
            <a:r>
              <a:rPr lang="en-US" altLang="zh-CN" b="1" dirty="0"/>
              <a:t>C</a:t>
            </a:r>
            <a:r>
              <a:rPr lang="en-US" altLang="zh-CN" b="1" dirty="0" smtClean="0"/>
              <a:t>hallenges, Solutions, Related Work</a:t>
            </a:r>
            <a:r>
              <a:rPr lang="en-US" altLang="zh-CN" dirty="0" smtClean="0"/>
              <a:t>. (rethink these before begin)</a:t>
            </a:r>
          </a:p>
        </p:txBody>
      </p:sp>
    </p:spTree>
    <p:extLst>
      <p:ext uri="{BB962C8B-B14F-4D97-AF65-F5344CB8AC3E}">
        <p14:creationId xmlns:p14="http://schemas.microsoft.com/office/powerpoint/2010/main" val="282933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Being as a Ph.D. Student—Papers(3)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Paper Submission</a:t>
            </a:r>
          </a:p>
          <a:p>
            <a:pPr lvl="1"/>
            <a:r>
              <a:rPr lang="en-US" altLang="zh-CN" dirty="0" smtClean="0"/>
              <a:t>Keep eye on the incoming related conferences and prepare your work before the deadline.</a:t>
            </a:r>
          </a:p>
          <a:p>
            <a:pPr lvl="1"/>
            <a:r>
              <a:rPr lang="en-US" altLang="zh-CN" dirty="0" smtClean="0"/>
              <a:t>The novelty of your paper idea determines the quality of your paper  </a:t>
            </a:r>
          </a:p>
          <a:p>
            <a:pPr lvl="1"/>
            <a:r>
              <a:rPr lang="en-US" altLang="zh-CN" dirty="0" smtClean="0"/>
              <a:t>REJECT is a common thing. DO NOT frustrate whenever it occurs. </a:t>
            </a:r>
          </a:p>
        </p:txBody>
      </p:sp>
    </p:spTree>
    <p:extLst>
      <p:ext uri="{BB962C8B-B14F-4D97-AF65-F5344CB8AC3E}">
        <p14:creationId xmlns:p14="http://schemas.microsoft.com/office/powerpoint/2010/main" val="345300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Targeted Listeners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Students</a:t>
            </a:r>
          </a:p>
          <a:p>
            <a:pPr lvl="1"/>
            <a:r>
              <a:rPr lang="en-US" altLang="zh-CN" dirty="0" smtClean="0"/>
              <a:t>Master students</a:t>
            </a:r>
          </a:p>
          <a:p>
            <a:pPr lvl="1"/>
            <a:r>
              <a:rPr lang="en-US" altLang="zh-CN" dirty="0" smtClean="0"/>
              <a:t>Ph.D. students</a:t>
            </a:r>
          </a:p>
          <a:p>
            <a:pPr lvl="1"/>
            <a:endParaRPr lang="en-US" altLang="zh-CN" dirty="0"/>
          </a:p>
          <a:p>
            <a:r>
              <a:rPr lang="en-US" altLang="zh-CN" dirty="0" smtClean="0"/>
              <a:t>Teachers</a:t>
            </a:r>
          </a:p>
          <a:p>
            <a:pPr lvl="1"/>
            <a:r>
              <a:rPr lang="en-US" altLang="zh-CN" dirty="0" smtClean="0"/>
              <a:t>Assistant professors</a:t>
            </a:r>
          </a:p>
          <a:p>
            <a:pPr lvl="1"/>
            <a:r>
              <a:rPr lang="en-US" altLang="zh-CN" dirty="0"/>
              <a:t>Associate </a:t>
            </a:r>
            <a:r>
              <a:rPr lang="en-US" altLang="zh-CN" dirty="0" smtClean="0"/>
              <a:t>Professors</a:t>
            </a:r>
          </a:p>
          <a:p>
            <a:pPr lvl="1"/>
            <a:r>
              <a:rPr lang="en-US" altLang="zh-CN" dirty="0" smtClean="0"/>
              <a:t>Professors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8533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Being as a Ph.D. Student—People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DO be active in your team and cooperate with other people willingly. </a:t>
            </a:r>
          </a:p>
          <a:p>
            <a:pPr lvl="1"/>
            <a:r>
              <a:rPr lang="en-US" altLang="zh-CN" dirty="0" smtClean="0"/>
              <a:t>Be an </a:t>
            </a:r>
            <a:r>
              <a:rPr lang="en-US" altLang="zh-CN" b="1" dirty="0" smtClean="0"/>
              <a:t>independent</a:t>
            </a:r>
            <a:r>
              <a:rPr lang="en-US" altLang="zh-CN" dirty="0" smtClean="0"/>
              <a:t>, </a:t>
            </a:r>
            <a:r>
              <a:rPr lang="en-US" altLang="zh-CN" b="1" dirty="0" smtClean="0"/>
              <a:t>active</a:t>
            </a:r>
            <a:r>
              <a:rPr lang="en-US" altLang="zh-CN" dirty="0" smtClean="0"/>
              <a:t> and </a:t>
            </a:r>
            <a:r>
              <a:rPr lang="en-US" altLang="zh-CN" b="1" dirty="0" smtClean="0"/>
              <a:t>confident</a:t>
            </a:r>
            <a:r>
              <a:rPr lang="en-US" altLang="zh-CN" dirty="0" smtClean="0"/>
              <a:t> researcher</a:t>
            </a:r>
          </a:p>
          <a:p>
            <a:pPr lvl="1"/>
            <a:r>
              <a:rPr lang="en-US" altLang="zh-CN" dirty="0" smtClean="0"/>
              <a:t>Be friendly and thankful to your friends. </a:t>
            </a:r>
          </a:p>
        </p:txBody>
      </p:sp>
      <p:pic>
        <p:nvPicPr>
          <p:cNvPr id="7170" name="Picture 2" descr="http://pdcc.ntu.edu.sg/xtra/images/haikun_farewel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663279"/>
            <a:ext cx="4695390" cy="3130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图片\照片\Singapore\2016-06-12 East Coast BBQ\IMG_19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663279"/>
            <a:ext cx="4200128" cy="3150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686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Being as a Teacher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Keep in mind the 5P principles strictly.</a:t>
            </a:r>
          </a:p>
          <a:p>
            <a:pPr lvl="1"/>
            <a:r>
              <a:rPr lang="en-US" altLang="zh-CN" dirty="0" smtClean="0"/>
              <a:t>Balance the time expense for each </a:t>
            </a:r>
            <a:r>
              <a:rPr lang="en-US" altLang="zh-CN" b="1" dirty="0" smtClean="0"/>
              <a:t>P</a:t>
            </a:r>
          </a:p>
          <a:p>
            <a:pPr lvl="1"/>
            <a:r>
              <a:rPr lang="en-US" altLang="zh-CN" dirty="0" smtClean="0"/>
              <a:t>Prioritize </a:t>
            </a:r>
            <a:r>
              <a:rPr lang="en-US" altLang="zh-CN" b="1" dirty="0" smtClean="0"/>
              <a:t>5P</a:t>
            </a:r>
            <a:r>
              <a:rPr lang="en-US" altLang="zh-CN" dirty="0" smtClean="0"/>
              <a:t> at different stages </a:t>
            </a:r>
          </a:p>
          <a:p>
            <a:pPr lvl="1"/>
            <a:r>
              <a:rPr lang="en-US" altLang="zh-CN" dirty="0" smtClean="0"/>
              <a:t>Manage and lead a team (Direction, Resources, Plan)</a:t>
            </a:r>
          </a:p>
          <a:p>
            <a:endParaRPr lang="en-US" altLang="zh-CN" dirty="0" smtClean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89040"/>
            <a:ext cx="3868217" cy="3004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4" descr="http://img0.imgtn.bdimg.com/it/u=3051328859,2620528529&amp;fm=21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12293" name="Picture 5" descr="C:\Users\tashj\Desktop\u=3051328859,2620528529&amp;fm=21&amp;gp=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323" y="4221089"/>
            <a:ext cx="4267141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655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Being as a </a:t>
            </a:r>
            <a:r>
              <a:rPr lang="en-US" altLang="zh-CN" dirty="0"/>
              <a:t>Teacher—People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Social is a must.</a:t>
            </a:r>
          </a:p>
          <a:p>
            <a:pPr lvl="1"/>
            <a:r>
              <a:rPr lang="en-US" altLang="zh-CN" dirty="0" smtClean="0"/>
              <a:t>Try every </a:t>
            </a:r>
            <a:r>
              <a:rPr lang="en-US" altLang="zh-CN" b="1" dirty="0" smtClean="0"/>
              <a:t>opportunity</a:t>
            </a:r>
            <a:r>
              <a:rPr lang="en-US" altLang="zh-CN" dirty="0" smtClean="0"/>
              <a:t> (e.g., conference, workshop, talk) to get familiar with </a:t>
            </a:r>
            <a:r>
              <a:rPr lang="en-US" altLang="zh-CN" b="1" dirty="0" smtClean="0"/>
              <a:t>strong</a:t>
            </a:r>
            <a:r>
              <a:rPr lang="en-US" altLang="zh-CN" dirty="0" smtClean="0"/>
              <a:t> experts in your domain </a:t>
            </a:r>
            <a:r>
              <a:rPr lang="en-US" altLang="zh-CN" b="1" dirty="0" smtClean="0"/>
              <a:t>directly</a:t>
            </a:r>
            <a:r>
              <a:rPr lang="en-US" altLang="zh-CN" dirty="0" smtClean="0"/>
              <a:t> and </a:t>
            </a:r>
            <a:r>
              <a:rPr lang="en-US" altLang="zh-CN" b="1" dirty="0" smtClean="0"/>
              <a:t>indirectly</a:t>
            </a:r>
            <a:r>
              <a:rPr lang="en-US" altLang="zh-CN" dirty="0" smtClean="0"/>
              <a:t>. </a:t>
            </a:r>
          </a:p>
          <a:p>
            <a:pPr lvl="1"/>
            <a:r>
              <a:rPr lang="en-US" altLang="zh-CN" dirty="0"/>
              <a:t>Keep </a:t>
            </a:r>
            <a:r>
              <a:rPr lang="en-US" altLang="zh-CN" dirty="0" smtClean="0"/>
              <a:t>in </a:t>
            </a:r>
            <a:r>
              <a:rPr lang="en-US" altLang="zh-CN" dirty="0"/>
              <a:t>touch </a:t>
            </a:r>
            <a:r>
              <a:rPr lang="en-US" altLang="zh-CN" dirty="0" smtClean="0"/>
              <a:t>often with your friends, teachers, classmates, etc. </a:t>
            </a:r>
          </a:p>
          <a:p>
            <a:pPr lvl="1"/>
            <a:endParaRPr lang="en-US" altLang="zh-CN" dirty="0"/>
          </a:p>
        </p:txBody>
      </p:sp>
      <p:sp>
        <p:nvSpPr>
          <p:cNvPr id="4" name="AutoShape 4" descr="http://img0.imgtn.bdimg.com/it/u=3051328859,2620528529&amp;fm=21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" name="AutoShape 2" descr="http://img3.imgtn.bdimg.com/it/u=1976874172,4157977773&amp;fm=21&amp;gp=0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380730"/>
            <a:ext cx="3240360" cy="2392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182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Being as a Teacher—Proposals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A very important thing for every teacher.</a:t>
            </a:r>
          </a:p>
          <a:p>
            <a:pPr lvl="1"/>
            <a:r>
              <a:rPr lang="en-US" altLang="zh-CN" dirty="0" smtClean="0"/>
              <a:t>A direct way to get funding support for research.</a:t>
            </a:r>
          </a:p>
          <a:p>
            <a:pPr lvl="1"/>
            <a:r>
              <a:rPr lang="en-US" altLang="zh-CN" dirty="0" smtClean="0"/>
              <a:t>A plan and research direction.</a:t>
            </a:r>
          </a:p>
          <a:p>
            <a:pPr lvl="1"/>
            <a:r>
              <a:rPr lang="en-US" altLang="zh-CN" dirty="0" smtClean="0"/>
              <a:t>A good manner to establish cooperation with others. </a:t>
            </a:r>
          </a:p>
          <a:p>
            <a:pPr lvl="1"/>
            <a:endParaRPr lang="en-US" altLang="zh-CN" dirty="0"/>
          </a:p>
        </p:txBody>
      </p:sp>
      <p:sp>
        <p:nvSpPr>
          <p:cNvPr id="4" name="AutoShape 4" descr="http://img0.imgtn.bdimg.com/it/u=3051328859,2620528529&amp;fm=21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13314" name="Picture 2" descr="http://yuanjiang.ts.cn/images/attachement/jpg/site381/20150318/6c3be5116fa016733dda0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918441"/>
            <a:ext cx="5138936" cy="2894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740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Being as a Teacher—Projects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Be a </a:t>
            </a:r>
            <a:r>
              <a:rPr lang="en-US" altLang="zh-CN" b="1" dirty="0" smtClean="0"/>
              <a:t>responsible</a:t>
            </a:r>
            <a:r>
              <a:rPr lang="en-US" altLang="zh-CN" dirty="0" smtClean="0"/>
              <a:t> leader in the project</a:t>
            </a:r>
          </a:p>
          <a:p>
            <a:pPr lvl="1"/>
            <a:r>
              <a:rPr lang="en-US" altLang="zh-CN" dirty="0" smtClean="0"/>
              <a:t>Know what we have and what we need.</a:t>
            </a:r>
          </a:p>
          <a:p>
            <a:pPr lvl="1"/>
            <a:r>
              <a:rPr lang="en-US" altLang="zh-CN" dirty="0" smtClean="0"/>
              <a:t>Keep track of the progress of the project in hand.</a:t>
            </a:r>
          </a:p>
          <a:p>
            <a:pPr lvl="1"/>
            <a:r>
              <a:rPr lang="en-US" altLang="zh-CN" dirty="0" smtClean="0"/>
              <a:t>Know who can solve it when there is a problem.</a:t>
            </a:r>
          </a:p>
          <a:p>
            <a:pPr lvl="1"/>
            <a:r>
              <a:rPr lang="en-US" altLang="zh-CN" dirty="0" smtClean="0"/>
              <a:t>Lab Demo -&gt; Production Software (e.g., Spark)  </a:t>
            </a:r>
          </a:p>
          <a:p>
            <a:pPr lvl="2"/>
            <a:endParaRPr lang="en-US" altLang="zh-CN" dirty="0" smtClean="0"/>
          </a:p>
        </p:txBody>
      </p:sp>
      <p:sp>
        <p:nvSpPr>
          <p:cNvPr id="4" name="AutoShape 4" descr="http://img0.imgtn.bdimg.com/it/u=3051328859,2620528529&amp;fm=21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185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Being as a Teacher—Pupils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CN" dirty="0" smtClean="0"/>
              <a:t>Course Teaching</a:t>
            </a:r>
          </a:p>
          <a:p>
            <a:pPr lvl="1"/>
            <a:r>
              <a:rPr lang="en-US" altLang="zh-CN" dirty="0" smtClean="0"/>
              <a:t>Knowledge transfer process. (Teaching style, content updates) </a:t>
            </a:r>
            <a:endParaRPr lang="en-US" altLang="zh-CN" dirty="0"/>
          </a:p>
          <a:p>
            <a:pPr lvl="1"/>
            <a:endParaRPr lang="en-US" altLang="zh-CN" dirty="0" smtClean="0"/>
          </a:p>
          <a:p>
            <a:pPr marL="342900" lvl="1" indent="-342900">
              <a:buFont typeface="Arial" pitchFamily="34" charset="0"/>
              <a:buChar char="•"/>
            </a:pPr>
            <a:r>
              <a:rPr lang="en-US" altLang="zh-CN" sz="3200" dirty="0" smtClean="0"/>
              <a:t>Acting as a Supervisor</a:t>
            </a:r>
            <a:endParaRPr lang="en-US" altLang="zh-CN" sz="3200" dirty="0"/>
          </a:p>
          <a:p>
            <a:pPr lvl="1"/>
            <a:r>
              <a:rPr lang="en-US" altLang="zh-CN" dirty="0" smtClean="0"/>
              <a:t>Research guidance.</a:t>
            </a:r>
          </a:p>
          <a:p>
            <a:pPr lvl="1"/>
            <a:r>
              <a:rPr lang="en-US" altLang="zh-CN" dirty="0" smtClean="0"/>
              <a:t>Team Partner/Collaborator</a:t>
            </a:r>
          </a:p>
          <a:p>
            <a:pPr lvl="1"/>
            <a:r>
              <a:rPr lang="en-US" altLang="zh-CN" dirty="0" smtClean="0"/>
              <a:t>Making opportunities/resources for students (e.g., oversea study, job opportunity) </a:t>
            </a:r>
          </a:p>
          <a:p>
            <a:pPr lvl="2"/>
            <a:endParaRPr lang="en-US" altLang="zh-CN" dirty="0" smtClean="0"/>
          </a:p>
        </p:txBody>
      </p:sp>
      <p:sp>
        <p:nvSpPr>
          <p:cNvPr id="4" name="AutoShape 4" descr="http://img0.imgtn.bdimg.com/it/u=3051328859,2620528529&amp;fm=21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272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Being as a Teacher—Papers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CN" dirty="0" smtClean="0"/>
              <a:t>A key metric for quantifying the research capability of a team/person</a:t>
            </a:r>
          </a:p>
          <a:p>
            <a:pPr lvl="1"/>
            <a:r>
              <a:rPr lang="en-US" altLang="zh-CN" dirty="0" smtClean="0"/>
              <a:t>Paper Reading: keep track of the latest published top conference papers (assign papers to students)</a:t>
            </a:r>
          </a:p>
          <a:p>
            <a:pPr lvl="1"/>
            <a:r>
              <a:rPr lang="en-US" altLang="zh-CN" dirty="0" smtClean="0"/>
              <a:t>Paper Formulation:  evaluating the feasibility /difficulty/novelty/ of a problem/idea. </a:t>
            </a:r>
          </a:p>
          <a:p>
            <a:pPr lvl="1"/>
            <a:r>
              <a:rPr lang="en-US" altLang="zh-CN" dirty="0" smtClean="0"/>
              <a:t>Paper Revision:  comments on students’ papers and help revise it.</a:t>
            </a:r>
          </a:p>
          <a:p>
            <a:pPr lvl="1"/>
            <a:r>
              <a:rPr lang="en-US" altLang="zh-CN" dirty="0" smtClean="0"/>
              <a:t>Paper Writing: mainly incentivize and guide students on how to write papers.  </a:t>
            </a:r>
            <a:endParaRPr lang="en-US" altLang="zh-CN" dirty="0"/>
          </a:p>
          <a:p>
            <a:pPr lvl="1"/>
            <a:endParaRPr lang="en-US" altLang="zh-CN" dirty="0" smtClean="0"/>
          </a:p>
          <a:p>
            <a:pPr lvl="2"/>
            <a:endParaRPr lang="en-US" altLang="zh-CN" dirty="0" smtClean="0"/>
          </a:p>
        </p:txBody>
      </p:sp>
      <p:sp>
        <p:nvSpPr>
          <p:cNvPr id="4" name="AutoShape 4" descr="http://img0.imgtn.bdimg.com/it/u=3051328859,2620528529&amp;fm=21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119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Five Principles</a:t>
            </a:r>
            <a:endParaRPr lang="zh-CN" altLang="en-US" dirty="0"/>
          </a:p>
        </p:txBody>
      </p:sp>
      <p:grpSp>
        <p:nvGrpSpPr>
          <p:cNvPr id="4" name="组合 3"/>
          <p:cNvGrpSpPr/>
          <p:nvPr/>
        </p:nvGrpSpPr>
        <p:grpSpPr>
          <a:xfrm>
            <a:off x="2373018" y="1674257"/>
            <a:ext cx="5799382" cy="4419039"/>
            <a:chOff x="1259632" y="1506687"/>
            <a:chExt cx="5799382" cy="4419039"/>
          </a:xfrm>
        </p:grpSpPr>
        <p:pic>
          <p:nvPicPr>
            <p:cNvPr id="36" name="Picture 35" descr="https://ss0.bdstatic.com/94oJfD_bAAcT8t7mm9GUKT-xh_/timg?image&amp;quality=100&amp;size=b4000_4000&amp;sec=1473036744&amp;di=03e99782eff59d31663e9013ce82db26&amp;src=http://file2.zhituad.com/thumb/201103/11/201103110755227267Ua2P0_priv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7451" y="1890863"/>
              <a:ext cx="3612875" cy="35496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8" name="Group 33"/>
            <p:cNvGrpSpPr>
              <a:grpSpLocks/>
            </p:cNvGrpSpPr>
            <p:nvPr/>
          </p:nvGrpSpPr>
          <p:grpSpPr bwMode="auto">
            <a:xfrm>
              <a:off x="2460625" y="1506687"/>
              <a:ext cx="3787775" cy="4244976"/>
              <a:chOff x="1550" y="853"/>
              <a:chExt cx="2386" cy="2674"/>
            </a:xfrm>
          </p:grpSpPr>
          <p:sp>
            <p:nvSpPr>
              <p:cNvPr id="39" name="Oval 9"/>
              <p:cNvSpPr>
                <a:spLocks noChangeArrowheads="1"/>
              </p:cNvSpPr>
              <p:nvPr/>
            </p:nvSpPr>
            <p:spPr bwMode="auto">
              <a:xfrm>
                <a:off x="1578" y="1168"/>
                <a:ext cx="2358" cy="2359"/>
              </a:xfrm>
              <a:prstGeom prst="ellipse">
                <a:avLst/>
              </a:prstGeom>
              <a:noFill/>
              <a:ln w="38100" algn="ctr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1" name="Text Box 11"/>
              <p:cNvSpPr txBox="1">
                <a:spLocks noChangeArrowheads="1"/>
              </p:cNvSpPr>
              <p:nvPr/>
            </p:nvSpPr>
            <p:spPr bwMode="auto">
              <a:xfrm>
                <a:off x="2426" y="853"/>
                <a:ext cx="585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r" eaLnBrk="0" hangingPunct="0"/>
                <a:r>
                  <a:rPr lang="en-US" altLang="zh-CN" sz="2000" b="1" dirty="0" smtClean="0">
                    <a:ea typeface="宋体" charset="-122"/>
                  </a:rPr>
                  <a:t>People</a:t>
                </a:r>
                <a:endParaRPr lang="en-US" altLang="zh-CN" sz="2000" b="1" dirty="0">
                  <a:ea typeface="宋体" charset="-122"/>
                </a:endParaRPr>
              </a:p>
            </p:txBody>
          </p:sp>
          <p:sp>
            <p:nvSpPr>
              <p:cNvPr id="46" name="Oval 16"/>
              <p:cNvSpPr>
                <a:spLocks noChangeArrowheads="1"/>
              </p:cNvSpPr>
              <p:nvPr/>
            </p:nvSpPr>
            <p:spPr bwMode="gray">
              <a:xfrm>
                <a:off x="1550" y="1881"/>
                <a:ext cx="192" cy="192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gamma/>
                      <a:tint val="48627"/>
                      <a:invGamma/>
                    </a:schemeClr>
                  </a:gs>
                  <a:gs pos="100000">
                    <a:schemeClr val="accent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7" name="Oval 18"/>
              <p:cNvSpPr>
                <a:spLocks noChangeArrowheads="1"/>
              </p:cNvSpPr>
              <p:nvPr/>
            </p:nvSpPr>
            <p:spPr bwMode="gray">
              <a:xfrm>
                <a:off x="2606" y="1066"/>
                <a:ext cx="192" cy="192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gamma/>
                      <a:tint val="48627"/>
                      <a:invGamma/>
                    </a:schemeClr>
                  </a:gs>
                  <a:gs pos="100000">
                    <a:schemeClr val="accent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8" name="Oval 19"/>
              <p:cNvSpPr>
                <a:spLocks noChangeArrowheads="1"/>
              </p:cNvSpPr>
              <p:nvPr/>
            </p:nvSpPr>
            <p:spPr bwMode="gray">
              <a:xfrm>
                <a:off x="1942" y="3183"/>
                <a:ext cx="192" cy="192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gamma/>
                      <a:tint val="48627"/>
                      <a:invGamma/>
                    </a:schemeClr>
                  </a:gs>
                  <a:gs pos="100000">
                    <a:schemeClr val="accent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9" name="Oval 20"/>
              <p:cNvSpPr>
                <a:spLocks noChangeArrowheads="1"/>
              </p:cNvSpPr>
              <p:nvPr/>
            </p:nvSpPr>
            <p:spPr bwMode="gray">
              <a:xfrm>
                <a:off x="3360" y="3192"/>
                <a:ext cx="192" cy="192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gamma/>
                      <a:tint val="48627"/>
                      <a:invGamma/>
                    </a:schemeClr>
                  </a:gs>
                  <a:gs pos="100000">
                    <a:schemeClr val="accent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0" name="Oval 21"/>
              <p:cNvSpPr>
                <a:spLocks noChangeArrowheads="1"/>
              </p:cNvSpPr>
              <p:nvPr/>
            </p:nvSpPr>
            <p:spPr bwMode="gray">
              <a:xfrm>
                <a:off x="3744" y="1785"/>
                <a:ext cx="192" cy="192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gamma/>
                      <a:tint val="48627"/>
                      <a:invGamma/>
                    </a:schemeClr>
                  </a:gs>
                  <a:gs pos="100000">
                    <a:schemeClr val="accent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1" name="Oval 22"/>
              <p:cNvSpPr>
                <a:spLocks noChangeArrowheads="1"/>
              </p:cNvSpPr>
              <p:nvPr/>
            </p:nvSpPr>
            <p:spPr bwMode="gray">
              <a:xfrm>
                <a:off x="2233" y="1817"/>
                <a:ext cx="1073" cy="106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2" name="Oval 23"/>
              <p:cNvSpPr>
                <a:spLocks noChangeArrowheads="1"/>
              </p:cNvSpPr>
              <p:nvPr/>
            </p:nvSpPr>
            <p:spPr bwMode="gray">
              <a:xfrm>
                <a:off x="2239" y="1824"/>
                <a:ext cx="1073" cy="106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alpha val="32001"/>
                    </a:schemeClr>
                  </a:gs>
                  <a:gs pos="100000">
                    <a:schemeClr val="hlink">
                      <a:gamma/>
                      <a:shade val="0"/>
                      <a:invGamma/>
                      <a:alpha val="89999"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3" name="Oval 24"/>
              <p:cNvSpPr>
                <a:spLocks noChangeArrowheads="1"/>
              </p:cNvSpPr>
              <p:nvPr/>
            </p:nvSpPr>
            <p:spPr bwMode="gray">
              <a:xfrm>
                <a:off x="2303" y="1886"/>
                <a:ext cx="933" cy="92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4" name="Oval 25"/>
              <p:cNvSpPr>
                <a:spLocks noChangeArrowheads="1"/>
              </p:cNvSpPr>
              <p:nvPr/>
            </p:nvSpPr>
            <p:spPr bwMode="gray">
              <a:xfrm>
                <a:off x="2331" y="1908"/>
                <a:ext cx="933" cy="92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63529"/>
                      <a:invGamma/>
                    </a:schemeClr>
                  </a:gs>
                  <a:gs pos="100000">
                    <a:schemeClr val="hlink">
                      <a:alpha val="0"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5" name="Oval 26"/>
              <p:cNvSpPr>
                <a:spLocks noChangeArrowheads="1"/>
              </p:cNvSpPr>
              <p:nvPr/>
            </p:nvSpPr>
            <p:spPr bwMode="gray">
              <a:xfrm>
                <a:off x="2350" y="1933"/>
                <a:ext cx="840" cy="832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grpSp>
            <p:nvGrpSpPr>
              <p:cNvPr id="56" name="Group 27"/>
              <p:cNvGrpSpPr>
                <a:grpSpLocks/>
              </p:cNvGrpSpPr>
              <p:nvPr/>
            </p:nvGrpSpPr>
            <p:grpSpPr bwMode="auto">
              <a:xfrm>
                <a:off x="2363" y="1945"/>
                <a:ext cx="813" cy="805"/>
                <a:chOff x="4166" y="1706"/>
                <a:chExt cx="1252" cy="1252"/>
              </a:xfrm>
            </p:grpSpPr>
            <p:sp>
              <p:nvSpPr>
                <p:cNvPr id="58" name="Oval 28"/>
                <p:cNvSpPr>
                  <a:spLocks noChangeArrowheads="1"/>
                </p:cNvSpPr>
                <p:nvPr/>
              </p:nvSpPr>
              <p:spPr bwMode="gray">
                <a:xfrm>
                  <a:off x="4166" y="1706"/>
                  <a:ext cx="1252" cy="125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46275"/>
                        <a:invGamma/>
                      </a:srgbClr>
                    </a:gs>
                    <a:gs pos="100000">
                      <a:srgbClr val="D6E1E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59" name="Oval 29"/>
                <p:cNvSpPr>
                  <a:spLocks noChangeArrowheads="1"/>
                </p:cNvSpPr>
                <p:nvPr/>
              </p:nvSpPr>
              <p:spPr bwMode="gray">
                <a:xfrm>
                  <a:off x="4182" y="1713"/>
                  <a:ext cx="1222" cy="122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60" name="Oval 30"/>
                <p:cNvSpPr>
                  <a:spLocks noChangeArrowheads="1"/>
                </p:cNvSpPr>
                <p:nvPr/>
              </p:nvSpPr>
              <p:spPr bwMode="gray">
                <a:xfrm>
                  <a:off x="4195" y="1725"/>
                  <a:ext cx="1162" cy="11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16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61" name="Oval 31"/>
                <p:cNvSpPr>
                  <a:spLocks noChangeArrowheads="1"/>
                </p:cNvSpPr>
                <p:nvPr/>
              </p:nvSpPr>
              <p:spPr bwMode="gray">
                <a:xfrm>
                  <a:off x="4263" y="1757"/>
                  <a:ext cx="1033" cy="926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57" name="Text Box 32"/>
              <p:cNvSpPr txBox="1">
                <a:spLocks noChangeArrowheads="1"/>
              </p:cNvSpPr>
              <p:nvPr/>
            </p:nvSpPr>
            <p:spPr bwMode="gray">
              <a:xfrm>
                <a:off x="2326" y="2302"/>
                <a:ext cx="89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altLang="zh-CN" sz="2400" b="1" dirty="0" smtClean="0">
                    <a:solidFill>
                      <a:srgbClr val="000000"/>
                    </a:solidFill>
                    <a:ea typeface="宋体" charset="-122"/>
                  </a:rPr>
                  <a:t>Principles</a:t>
                </a:r>
                <a:endParaRPr lang="en-US" altLang="zh-CN" sz="2400" b="1" dirty="0">
                  <a:solidFill>
                    <a:srgbClr val="000000"/>
                  </a:solidFill>
                  <a:ea typeface="宋体" charset="-122"/>
                </a:endParaRPr>
              </a:p>
            </p:txBody>
          </p:sp>
        </p:grpSp>
        <p:sp>
          <p:nvSpPr>
            <p:cNvPr id="62" name="Text Box 11"/>
            <p:cNvSpPr txBox="1">
              <a:spLocks noChangeArrowheads="1"/>
            </p:cNvSpPr>
            <p:nvPr/>
          </p:nvSpPr>
          <p:spPr bwMode="auto">
            <a:xfrm>
              <a:off x="6130326" y="2786212"/>
              <a:ext cx="928688" cy="4000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r" eaLnBrk="0" hangingPunct="0"/>
              <a:r>
                <a:rPr lang="en-US" altLang="zh-CN" sz="2000" b="1" dirty="0" smtClean="0">
                  <a:ea typeface="宋体" charset="-122"/>
                </a:rPr>
                <a:t>Pupils</a:t>
              </a:r>
              <a:endParaRPr lang="en-US" altLang="zh-CN" sz="2000" b="1" dirty="0">
                <a:ea typeface="宋体" charset="-122"/>
              </a:endParaRPr>
            </a:p>
          </p:txBody>
        </p:sp>
        <p:sp>
          <p:nvSpPr>
            <p:cNvPr id="63" name="Text Box 11"/>
            <p:cNvSpPr txBox="1">
              <a:spLocks noChangeArrowheads="1"/>
            </p:cNvSpPr>
            <p:nvPr/>
          </p:nvSpPr>
          <p:spPr bwMode="auto">
            <a:xfrm>
              <a:off x="5580112" y="5373216"/>
              <a:ext cx="1296144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r" eaLnBrk="0" hangingPunct="0"/>
              <a:r>
                <a:rPr lang="en-US" altLang="zh-CN" sz="2000" b="1" dirty="0" smtClean="0">
                  <a:ea typeface="宋体" charset="-122"/>
                </a:rPr>
                <a:t>Proposals</a:t>
              </a:r>
              <a:endParaRPr lang="en-US" altLang="zh-CN" sz="2000" b="1" dirty="0">
                <a:ea typeface="宋体" charset="-122"/>
              </a:endParaRPr>
            </a:p>
          </p:txBody>
        </p:sp>
        <p:sp>
          <p:nvSpPr>
            <p:cNvPr id="64" name="Text Box 11"/>
            <p:cNvSpPr txBox="1">
              <a:spLocks noChangeArrowheads="1"/>
            </p:cNvSpPr>
            <p:nvPr/>
          </p:nvSpPr>
          <p:spPr bwMode="auto">
            <a:xfrm>
              <a:off x="2339752" y="5525616"/>
              <a:ext cx="1152128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r" eaLnBrk="0" hangingPunct="0"/>
              <a:r>
                <a:rPr lang="en-US" altLang="zh-CN" sz="2000" b="1" dirty="0" smtClean="0">
                  <a:ea typeface="宋体" charset="-122"/>
                </a:rPr>
                <a:t>Projects</a:t>
              </a:r>
              <a:endParaRPr lang="en-US" altLang="zh-CN" sz="2000" b="1" dirty="0">
                <a:ea typeface="宋体" charset="-122"/>
              </a:endParaRPr>
            </a:p>
          </p:txBody>
        </p:sp>
        <p:sp>
          <p:nvSpPr>
            <p:cNvPr id="65" name="Text Box 11"/>
            <p:cNvSpPr txBox="1">
              <a:spLocks noChangeArrowheads="1"/>
            </p:cNvSpPr>
            <p:nvPr/>
          </p:nvSpPr>
          <p:spPr bwMode="auto">
            <a:xfrm>
              <a:off x="1259632" y="3068960"/>
              <a:ext cx="1152128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r" eaLnBrk="0" hangingPunct="0"/>
              <a:r>
                <a:rPr lang="en-US" altLang="zh-CN" sz="2000" b="1" dirty="0" smtClean="0">
                  <a:ea typeface="宋体" charset="-122"/>
                </a:rPr>
                <a:t>Papers</a:t>
              </a:r>
              <a:endParaRPr lang="en-US" altLang="zh-CN" sz="2000" b="1" dirty="0">
                <a:ea typeface="宋体" charset="-122"/>
              </a:endParaRPr>
            </a:p>
          </p:txBody>
        </p:sp>
      </p:grpSp>
      <p:sp>
        <p:nvSpPr>
          <p:cNvPr id="67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altLang="zh-CN" dirty="0" smtClean="0"/>
              <a:t>Students</a:t>
            </a:r>
          </a:p>
          <a:p>
            <a:pPr lvl="1"/>
            <a:r>
              <a:rPr lang="en-US" altLang="zh-CN" dirty="0" smtClean="0"/>
              <a:t>Projects</a:t>
            </a:r>
          </a:p>
          <a:p>
            <a:pPr lvl="1"/>
            <a:r>
              <a:rPr lang="en-US" altLang="zh-CN" dirty="0" smtClean="0"/>
              <a:t>Papers</a:t>
            </a:r>
            <a:endParaRPr lang="en-US" altLang="zh-CN" dirty="0"/>
          </a:p>
          <a:p>
            <a:pPr lvl="1"/>
            <a:r>
              <a:rPr lang="en-US" altLang="zh-CN" dirty="0" smtClean="0"/>
              <a:t>People</a:t>
            </a:r>
          </a:p>
          <a:p>
            <a:r>
              <a:rPr lang="en-US" altLang="zh-CN" dirty="0" smtClean="0"/>
              <a:t>Teachers</a:t>
            </a:r>
          </a:p>
          <a:p>
            <a:pPr lvl="1"/>
            <a:r>
              <a:rPr lang="en-US" altLang="zh-CN" dirty="0" smtClean="0"/>
              <a:t>Proposals</a:t>
            </a:r>
            <a:endParaRPr lang="en-US" altLang="zh-CN" dirty="0"/>
          </a:p>
          <a:p>
            <a:pPr lvl="1"/>
            <a:r>
              <a:rPr lang="en-US" altLang="zh-CN" dirty="0"/>
              <a:t>Projects</a:t>
            </a:r>
          </a:p>
          <a:p>
            <a:pPr lvl="1"/>
            <a:r>
              <a:rPr lang="en-US" altLang="zh-CN" dirty="0" smtClean="0"/>
              <a:t>Papers</a:t>
            </a:r>
          </a:p>
          <a:p>
            <a:pPr lvl="1"/>
            <a:r>
              <a:rPr lang="en-US" altLang="zh-CN" dirty="0" smtClean="0"/>
              <a:t>People</a:t>
            </a:r>
          </a:p>
          <a:p>
            <a:pPr lvl="1"/>
            <a:r>
              <a:rPr lang="en-US" altLang="zh-CN" dirty="0" smtClean="0"/>
              <a:t>Pupils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29" name="Text Box 32"/>
          <p:cNvSpPr txBox="1">
            <a:spLocks noChangeArrowheads="1"/>
          </p:cNvSpPr>
          <p:nvPr/>
        </p:nvSpPr>
        <p:spPr bwMode="gray">
          <a:xfrm>
            <a:off x="5297281" y="3645024"/>
            <a:ext cx="49885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zh-CN" sz="2400" b="1" dirty="0" smtClean="0">
                <a:solidFill>
                  <a:srgbClr val="000000"/>
                </a:solidFill>
                <a:ea typeface="宋体" charset="-122"/>
              </a:rPr>
              <a:t>5P</a:t>
            </a:r>
            <a:endParaRPr lang="en-US" altLang="zh-CN" sz="2400" b="1" dirty="0">
              <a:solidFill>
                <a:srgbClr val="000000"/>
              </a:solidFill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7199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/>
              <a:t>Being as a </a:t>
            </a:r>
            <a:r>
              <a:rPr lang="en-US" altLang="zh-CN" dirty="0"/>
              <a:t>M</a:t>
            </a:r>
            <a:r>
              <a:rPr lang="en-US" altLang="zh-CN" dirty="0" smtClean="0"/>
              <a:t>aster Student--Follower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Projects</a:t>
            </a:r>
          </a:p>
          <a:p>
            <a:pPr lvl="1"/>
            <a:r>
              <a:rPr lang="en-US" altLang="zh-CN" dirty="0" smtClean="0"/>
              <a:t> Yin Luan </a:t>
            </a:r>
            <a:r>
              <a:rPr lang="en-US" altLang="zh-CN" dirty="0" err="1" smtClean="0"/>
              <a:t>Ru</a:t>
            </a:r>
            <a:r>
              <a:rPr lang="en-US" altLang="zh-CN" dirty="0" smtClean="0"/>
              <a:t> Jin</a:t>
            </a:r>
          </a:p>
          <a:p>
            <a:pPr lvl="1"/>
            <a:r>
              <a:rPr lang="en-US" altLang="zh-CN" dirty="0" smtClean="0"/>
              <a:t> </a:t>
            </a:r>
            <a:r>
              <a:rPr lang="en-US" altLang="zh-CN" dirty="0" err="1" smtClean="0"/>
              <a:t>EasyPAB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 </a:t>
            </a:r>
            <a:r>
              <a:rPr lang="en-US" altLang="zh-CN" dirty="0" err="1" smtClean="0"/>
              <a:t>EasyPDP</a:t>
            </a:r>
            <a:endParaRPr lang="en-US" altLang="zh-CN" dirty="0"/>
          </a:p>
          <a:p>
            <a:r>
              <a:rPr lang="en-US" altLang="zh-CN" dirty="0" smtClean="0"/>
              <a:t>Papers</a:t>
            </a:r>
          </a:p>
          <a:p>
            <a:pPr lvl="1"/>
            <a:r>
              <a:rPr lang="en-US" altLang="zh-CN" dirty="0" smtClean="0"/>
              <a:t>FJRR </a:t>
            </a:r>
          </a:p>
          <a:p>
            <a:pPr lvl="1"/>
            <a:r>
              <a:rPr lang="en-US" altLang="zh-CN" dirty="0" err="1" smtClean="0"/>
              <a:t>EasyPDP</a:t>
            </a:r>
            <a:endParaRPr lang="en-US" altLang="zh-CN" dirty="0" smtClean="0"/>
          </a:p>
          <a:p>
            <a:r>
              <a:rPr lang="en-US" altLang="zh-CN" dirty="0" smtClean="0"/>
              <a:t>People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49362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/>
              <a:t>Being as a </a:t>
            </a:r>
            <a:r>
              <a:rPr lang="en-US" altLang="zh-CN" dirty="0"/>
              <a:t>M</a:t>
            </a:r>
            <a:r>
              <a:rPr lang="en-US" altLang="zh-CN" dirty="0" smtClean="0"/>
              <a:t>aster Student--Projects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Yin Luan </a:t>
            </a:r>
            <a:r>
              <a:rPr lang="en-US" altLang="zh-CN" dirty="0" err="1"/>
              <a:t>Ru</a:t>
            </a:r>
            <a:r>
              <a:rPr lang="en-US" altLang="zh-CN" dirty="0"/>
              <a:t> </a:t>
            </a:r>
            <a:r>
              <a:rPr lang="en-US" altLang="zh-CN" dirty="0" smtClean="0"/>
              <a:t>Jin</a:t>
            </a:r>
          </a:p>
          <a:p>
            <a:pPr lvl="1"/>
            <a:r>
              <a:rPr lang="en-US" altLang="zh-CN" dirty="0" smtClean="0"/>
              <a:t>J2EE development</a:t>
            </a:r>
          </a:p>
          <a:p>
            <a:pPr lvl="1"/>
            <a:r>
              <a:rPr lang="en-US" altLang="zh-CN" dirty="0" smtClean="0"/>
              <a:t>Interdisciplinary  collaboration</a:t>
            </a:r>
            <a:endParaRPr lang="en-US" altLang="zh-CN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2"/>
          <a:stretch>
            <a:fillRect/>
          </a:stretch>
        </p:blipFill>
        <p:spPr bwMode="auto">
          <a:xfrm>
            <a:off x="4645132" y="3573016"/>
            <a:ext cx="3847299" cy="2780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97" b="6300"/>
          <a:stretch>
            <a:fillRect/>
          </a:stretch>
        </p:blipFill>
        <p:spPr bwMode="auto">
          <a:xfrm>
            <a:off x="251520" y="3573015"/>
            <a:ext cx="4248472" cy="2553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6256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/>
              <a:t>Being as a </a:t>
            </a:r>
            <a:r>
              <a:rPr lang="en-US" altLang="zh-CN" dirty="0"/>
              <a:t>M</a:t>
            </a:r>
            <a:r>
              <a:rPr lang="en-US" altLang="zh-CN" dirty="0" smtClean="0"/>
              <a:t>aster Student—Projects(2)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err="1" smtClean="0"/>
              <a:t>EasyPAB</a:t>
            </a:r>
            <a:r>
              <a:rPr lang="en-US" altLang="zh-CN" dirty="0" smtClean="0"/>
              <a:t> (R&amp;D Project)</a:t>
            </a:r>
          </a:p>
          <a:p>
            <a:pPr lvl="1"/>
            <a:r>
              <a:rPr lang="en-US" altLang="zh-CN" dirty="0" smtClean="0"/>
              <a:t>Simplify parallel programming</a:t>
            </a:r>
          </a:p>
          <a:p>
            <a:pPr lvl="1"/>
            <a:r>
              <a:rPr lang="en-US" altLang="zh-CN" dirty="0" smtClean="0"/>
              <a:t>Visual Parallel programming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541" y="3140968"/>
            <a:ext cx="6089723" cy="3645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038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/>
              <a:t>Being as a </a:t>
            </a:r>
            <a:r>
              <a:rPr lang="en-US" altLang="zh-CN" dirty="0"/>
              <a:t>M</a:t>
            </a:r>
            <a:r>
              <a:rPr lang="en-US" altLang="zh-CN" dirty="0" smtClean="0"/>
              <a:t>aster Student—Projects(3)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err="1" smtClean="0"/>
              <a:t>EasyPDP</a:t>
            </a:r>
            <a:r>
              <a:rPr lang="en-US" altLang="zh-CN" dirty="0" smtClean="0"/>
              <a:t> (R&amp;D Project)</a:t>
            </a:r>
          </a:p>
          <a:p>
            <a:pPr lvl="1"/>
            <a:r>
              <a:rPr lang="en-US" altLang="zh-CN" dirty="0" smtClean="0"/>
              <a:t>Programming model &amp; Computing Framework</a:t>
            </a:r>
          </a:p>
          <a:p>
            <a:pPr lvl="1"/>
            <a:r>
              <a:rPr lang="en-US" altLang="zh-CN" dirty="0" smtClean="0"/>
              <a:t>Simplify Parallel Dynamic Programming</a:t>
            </a:r>
          </a:p>
          <a:p>
            <a:pPr lvl="1"/>
            <a:r>
              <a:rPr lang="en-US" altLang="zh-CN" dirty="0" smtClean="0"/>
              <a:t>Successive Systems:</a:t>
            </a:r>
            <a:r>
              <a:rPr lang="zh-CN" altLang="en-US" dirty="0" smtClean="0"/>
              <a:t> </a:t>
            </a:r>
            <a:r>
              <a:rPr lang="en-US" altLang="zh-CN" dirty="0" err="1" smtClean="0"/>
              <a:t>EasyHPS</a:t>
            </a:r>
            <a:r>
              <a:rPr lang="en-US" altLang="zh-CN" dirty="0" smtClean="0"/>
              <a:t>, DPX10</a:t>
            </a:r>
          </a:p>
          <a:p>
            <a:pPr lvl="1"/>
            <a:r>
              <a:rPr lang="en-US" altLang="zh-CN" dirty="0" smtClean="0"/>
              <a:t>Open source</a:t>
            </a:r>
          </a:p>
        </p:txBody>
      </p:sp>
    </p:spTree>
    <p:extLst>
      <p:ext uri="{BB962C8B-B14F-4D97-AF65-F5344CB8AC3E}">
        <p14:creationId xmlns:p14="http://schemas.microsoft.com/office/powerpoint/2010/main" val="374982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Being as a </a:t>
            </a:r>
            <a:r>
              <a:rPr lang="en-US" altLang="zh-CN" dirty="0"/>
              <a:t>M</a:t>
            </a:r>
            <a:r>
              <a:rPr lang="en-US" altLang="zh-CN" dirty="0" smtClean="0"/>
              <a:t>aster Student—Papers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FJRR: parallel design pattern for array-based data decomposition applications (</a:t>
            </a:r>
            <a:r>
              <a:rPr lang="zh-CN" altLang="en-US" dirty="0"/>
              <a:t>计算机应用研究 </a:t>
            </a:r>
            <a:r>
              <a:rPr lang="en-US" altLang="zh-CN" dirty="0" smtClean="0"/>
              <a:t>2010)</a:t>
            </a:r>
          </a:p>
        </p:txBody>
      </p:sp>
      <p:sp>
        <p:nvSpPr>
          <p:cNvPr id="6" name="矩形 5"/>
          <p:cNvSpPr/>
          <p:nvPr/>
        </p:nvSpPr>
        <p:spPr>
          <a:xfrm>
            <a:off x="4540200" y="3293765"/>
            <a:ext cx="314325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>
                <a:effectLst>
                  <a:outerShdw blurRad="38100" dist="38100" dir="2700000" algn="tl">
                    <a:srgbClr val="000000"/>
                  </a:outerShdw>
                </a:effectLst>
                <a:ea typeface="宋体" pitchFamily="2" charset="-122"/>
              </a:rPr>
              <a:t> </a:t>
            </a:r>
          </a:p>
        </p:txBody>
      </p:sp>
      <p:sp>
        <p:nvSpPr>
          <p:cNvPr id="7" name="Rectangle 108"/>
          <p:cNvSpPr>
            <a:spLocks noChangeArrowheads="1"/>
          </p:cNvSpPr>
          <p:nvPr/>
        </p:nvSpPr>
        <p:spPr bwMode="auto">
          <a:xfrm>
            <a:off x="6667450" y="3358852"/>
            <a:ext cx="1006475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60375" indent="-460375" eaLnBrk="0" hangingPunct="0">
              <a:lnSpc>
                <a:spcPct val="85000"/>
              </a:lnSpc>
              <a:spcBef>
                <a:spcPct val="25000"/>
              </a:spcBef>
              <a:buClr>
                <a:schemeClr val="tx2"/>
              </a:buClr>
              <a:buFont typeface="Wingdings" pitchFamily="2" charset="2"/>
              <a:buNone/>
            </a:pPr>
            <a:r>
              <a:rPr lang="en-US" altLang="zh-CN" sz="1200" b="1">
                <a:effectLst/>
                <a:ea typeface="宋体" charset="-122"/>
              </a:rPr>
              <a:t>Fork</a:t>
            </a:r>
            <a:endParaRPr lang="zh-CN" altLang="en-US" sz="1200" b="1">
              <a:effectLst/>
              <a:ea typeface="宋体" charset="-122"/>
            </a:endParaRPr>
          </a:p>
        </p:txBody>
      </p:sp>
      <p:grpSp>
        <p:nvGrpSpPr>
          <p:cNvPr id="8" name="Group 109"/>
          <p:cNvGrpSpPr>
            <a:grpSpLocks/>
          </p:cNvGrpSpPr>
          <p:nvPr/>
        </p:nvGrpSpPr>
        <p:grpSpPr bwMode="auto">
          <a:xfrm>
            <a:off x="1308050" y="2636540"/>
            <a:ext cx="5545137" cy="3960812"/>
            <a:chOff x="1020" y="980"/>
            <a:chExt cx="3493" cy="2495"/>
          </a:xfrm>
        </p:grpSpPr>
        <p:grpSp>
          <p:nvGrpSpPr>
            <p:cNvPr id="9" name="Group 110"/>
            <p:cNvGrpSpPr>
              <a:grpSpLocks/>
            </p:cNvGrpSpPr>
            <p:nvPr/>
          </p:nvGrpSpPr>
          <p:grpSpPr bwMode="auto">
            <a:xfrm>
              <a:off x="1020" y="980"/>
              <a:ext cx="3402" cy="2495"/>
              <a:chOff x="1156" y="935"/>
              <a:chExt cx="3402" cy="2495"/>
            </a:xfrm>
          </p:grpSpPr>
          <p:sp>
            <p:nvSpPr>
              <p:cNvPr id="15" name="Rectangle 111"/>
              <p:cNvSpPr>
                <a:spLocks noChangeArrowheads="1"/>
              </p:cNvSpPr>
              <p:nvPr/>
            </p:nvSpPr>
            <p:spPr bwMode="auto">
              <a:xfrm>
                <a:off x="1156" y="2840"/>
                <a:ext cx="3402" cy="91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" name="Rectangle 112"/>
              <p:cNvSpPr>
                <a:spLocks noChangeArrowheads="1"/>
              </p:cNvSpPr>
              <p:nvPr/>
            </p:nvSpPr>
            <p:spPr bwMode="auto">
              <a:xfrm>
                <a:off x="1156" y="1979"/>
                <a:ext cx="3402" cy="40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" name="Rectangle 113"/>
              <p:cNvSpPr>
                <a:spLocks noChangeArrowheads="1"/>
              </p:cNvSpPr>
              <p:nvPr/>
            </p:nvSpPr>
            <p:spPr bwMode="auto">
              <a:xfrm>
                <a:off x="1156" y="1979"/>
                <a:ext cx="136" cy="408"/>
              </a:xfrm>
              <a:prstGeom prst="rect">
                <a:avLst/>
              </a:prstGeom>
              <a:solidFill>
                <a:srgbClr val="FA0404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8" name="Rectangle 114"/>
              <p:cNvSpPr>
                <a:spLocks noChangeArrowheads="1"/>
              </p:cNvSpPr>
              <p:nvPr/>
            </p:nvSpPr>
            <p:spPr bwMode="auto">
              <a:xfrm>
                <a:off x="1292" y="1979"/>
                <a:ext cx="136" cy="408"/>
              </a:xfrm>
              <a:prstGeom prst="rect">
                <a:avLst/>
              </a:prstGeom>
              <a:solidFill>
                <a:srgbClr val="B6A7F7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9" name="Rectangle 115"/>
              <p:cNvSpPr>
                <a:spLocks noChangeArrowheads="1"/>
              </p:cNvSpPr>
              <p:nvPr/>
            </p:nvSpPr>
            <p:spPr bwMode="auto">
              <a:xfrm>
                <a:off x="1428" y="1979"/>
                <a:ext cx="136" cy="40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0" name="Rectangle 116"/>
              <p:cNvSpPr>
                <a:spLocks noChangeArrowheads="1"/>
              </p:cNvSpPr>
              <p:nvPr/>
            </p:nvSpPr>
            <p:spPr bwMode="auto">
              <a:xfrm>
                <a:off x="1564" y="1979"/>
                <a:ext cx="136" cy="408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1" name="Rectangle 117"/>
              <p:cNvSpPr>
                <a:spLocks noChangeArrowheads="1"/>
              </p:cNvSpPr>
              <p:nvPr/>
            </p:nvSpPr>
            <p:spPr bwMode="auto">
              <a:xfrm>
                <a:off x="1700" y="1979"/>
                <a:ext cx="136" cy="408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" name="Rectangle 118"/>
              <p:cNvSpPr>
                <a:spLocks noChangeArrowheads="1"/>
              </p:cNvSpPr>
              <p:nvPr/>
            </p:nvSpPr>
            <p:spPr bwMode="auto">
              <a:xfrm>
                <a:off x="1836" y="1979"/>
                <a:ext cx="136" cy="408"/>
              </a:xfrm>
              <a:prstGeom prst="rect">
                <a:avLst/>
              </a:prstGeom>
              <a:solidFill>
                <a:srgbClr val="FA0404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3" name="Rectangle 119"/>
              <p:cNvSpPr>
                <a:spLocks noChangeArrowheads="1"/>
              </p:cNvSpPr>
              <p:nvPr/>
            </p:nvSpPr>
            <p:spPr bwMode="auto">
              <a:xfrm>
                <a:off x="2109" y="1979"/>
                <a:ext cx="136" cy="40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4" name="Rectangle 120"/>
              <p:cNvSpPr>
                <a:spLocks noChangeArrowheads="1"/>
              </p:cNvSpPr>
              <p:nvPr/>
            </p:nvSpPr>
            <p:spPr bwMode="auto">
              <a:xfrm>
                <a:off x="2245" y="1979"/>
                <a:ext cx="136" cy="408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5" name="Rectangle 121"/>
              <p:cNvSpPr>
                <a:spLocks noChangeArrowheads="1"/>
              </p:cNvSpPr>
              <p:nvPr/>
            </p:nvSpPr>
            <p:spPr bwMode="auto">
              <a:xfrm>
                <a:off x="1972" y="1979"/>
                <a:ext cx="136" cy="408"/>
              </a:xfrm>
              <a:prstGeom prst="rect">
                <a:avLst/>
              </a:prstGeom>
              <a:solidFill>
                <a:srgbClr val="B6A7F7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6" name="Rectangle 122"/>
              <p:cNvSpPr>
                <a:spLocks noChangeArrowheads="1"/>
              </p:cNvSpPr>
              <p:nvPr/>
            </p:nvSpPr>
            <p:spPr bwMode="auto">
              <a:xfrm>
                <a:off x="2789" y="1979"/>
                <a:ext cx="136" cy="40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7" name="Rectangle 123"/>
              <p:cNvSpPr>
                <a:spLocks noChangeArrowheads="1"/>
              </p:cNvSpPr>
              <p:nvPr/>
            </p:nvSpPr>
            <p:spPr bwMode="auto">
              <a:xfrm>
                <a:off x="2653" y="1979"/>
                <a:ext cx="136" cy="408"/>
              </a:xfrm>
              <a:prstGeom prst="rect">
                <a:avLst/>
              </a:prstGeom>
              <a:solidFill>
                <a:srgbClr val="B6A7F7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8" name="Rectangle 124"/>
              <p:cNvSpPr>
                <a:spLocks noChangeArrowheads="1"/>
              </p:cNvSpPr>
              <p:nvPr/>
            </p:nvSpPr>
            <p:spPr bwMode="auto">
              <a:xfrm>
                <a:off x="2517" y="1979"/>
                <a:ext cx="136" cy="408"/>
              </a:xfrm>
              <a:prstGeom prst="rect">
                <a:avLst/>
              </a:prstGeom>
              <a:solidFill>
                <a:srgbClr val="FA0404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9" name="Rectangle 125"/>
              <p:cNvSpPr>
                <a:spLocks noChangeArrowheads="1"/>
              </p:cNvSpPr>
              <p:nvPr/>
            </p:nvSpPr>
            <p:spPr bwMode="auto">
              <a:xfrm>
                <a:off x="2381" y="1979"/>
                <a:ext cx="136" cy="408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" name="Rectangle 126"/>
              <p:cNvSpPr>
                <a:spLocks noChangeArrowheads="1"/>
              </p:cNvSpPr>
              <p:nvPr/>
            </p:nvSpPr>
            <p:spPr bwMode="auto">
              <a:xfrm>
                <a:off x="3333" y="1979"/>
                <a:ext cx="136" cy="408"/>
              </a:xfrm>
              <a:prstGeom prst="rect">
                <a:avLst/>
              </a:prstGeom>
              <a:solidFill>
                <a:srgbClr val="B6A7F7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" name="Rectangle 127"/>
              <p:cNvSpPr>
                <a:spLocks noChangeArrowheads="1"/>
              </p:cNvSpPr>
              <p:nvPr/>
            </p:nvSpPr>
            <p:spPr bwMode="auto">
              <a:xfrm>
                <a:off x="3197" y="1979"/>
                <a:ext cx="136" cy="408"/>
              </a:xfrm>
              <a:prstGeom prst="rect">
                <a:avLst/>
              </a:prstGeom>
              <a:solidFill>
                <a:srgbClr val="FA0404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2" name="Rectangle 128"/>
              <p:cNvSpPr>
                <a:spLocks noChangeArrowheads="1"/>
              </p:cNvSpPr>
              <p:nvPr/>
            </p:nvSpPr>
            <p:spPr bwMode="auto">
              <a:xfrm>
                <a:off x="3061" y="1979"/>
                <a:ext cx="136" cy="408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3" name="Rectangle 129"/>
              <p:cNvSpPr>
                <a:spLocks noChangeArrowheads="1"/>
              </p:cNvSpPr>
              <p:nvPr/>
            </p:nvSpPr>
            <p:spPr bwMode="auto">
              <a:xfrm>
                <a:off x="2925" y="1979"/>
                <a:ext cx="136" cy="408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4" name="Rectangle 130"/>
              <p:cNvSpPr>
                <a:spLocks noChangeArrowheads="1"/>
              </p:cNvSpPr>
              <p:nvPr/>
            </p:nvSpPr>
            <p:spPr bwMode="auto">
              <a:xfrm>
                <a:off x="3741" y="1979"/>
                <a:ext cx="136" cy="408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5" name="Rectangle 131"/>
              <p:cNvSpPr>
                <a:spLocks noChangeArrowheads="1"/>
              </p:cNvSpPr>
              <p:nvPr/>
            </p:nvSpPr>
            <p:spPr bwMode="auto">
              <a:xfrm>
                <a:off x="3605" y="1979"/>
                <a:ext cx="136" cy="408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6" name="Rectangle 132"/>
              <p:cNvSpPr>
                <a:spLocks noChangeArrowheads="1"/>
              </p:cNvSpPr>
              <p:nvPr/>
            </p:nvSpPr>
            <p:spPr bwMode="auto">
              <a:xfrm>
                <a:off x="3469" y="1979"/>
                <a:ext cx="136" cy="40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7" name="Rectangle 133"/>
              <p:cNvSpPr>
                <a:spLocks noChangeArrowheads="1"/>
              </p:cNvSpPr>
              <p:nvPr/>
            </p:nvSpPr>
            <p:spPr bwMode="auto">
              <a:xfrm>
                <a:off x="4014" y="1979"/>
                <a:ext cx="136" cy="408"/>
              </a:xfrm>
              <a:prstGeom prst="rect">
                <a:avLst/>
              </a:prstGeom>
              <a:solidFill>
                <a:srgbClr val="B6A7F7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" name="Rectangle 134"/>
              <p:cNvSpPr>
                <a:spLocks noChangeArrowheads="1"/>
              </p:cNvSpPr>
              <p:nvPr/>
            </p:nvSpPr>
            <p:spPr bwMode="auto">
              <a:xfrm>
                <a:off x="3877" y="1979"/>
                <a:ext cx="136" cy="408"/>
              </a:xfrm>
              <a:prstGeom prst="rect">
                <a:avLst/>
              </a:prstGeom>
              <a:solidFill>
                <a:srgbClr val="FA0404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9" name="Rectangle 135"/>
              <p:cNvSpPr>
                <a:spLocks noChangeArrowheads="1"/>
              </p:cNvSpPr>
              <p:nvPr/>
            </p:nvSpPr>
            <p:spPr bwMode="auto">
              <a:xfrm>
                <a:off x="4150" y="1979"/>
                <a:ext cx="136" cy="40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0" name="Rectangle 136"/>
              <p:cNvSpPr>
                <a:spLocks noChangeArrowheads="1"/>
              </p:cNvSpPr>
              <p:nvPr/>
            </p:nvSpPr>
            <p:spPr bwMode="auto">
              <a:xfrm>
                <a:off x="4286" y="1979"/>
                <a:ext cx="136" cy="408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1" name="Rectangle 137"/>
              <p:cNvSpPr>
                <a:spLocks noChangeArrowheads="1"/>
              </p:cNvSpPr>
              <p:nvPr/>
            </p:nvSpPr>
            <p:spPr bwMode="auto">
              <a:xfrm>
                <a:off x="4422" y="1979"/>
                <a:ext cx="136" cy="408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2" name="Rectangle 138"/>
              <p:cNvSpPr>
                <a:spLocks noChangeArrowheads="1"/>
              </p:cNvSpPr>
              <p:nvPr/>
            </p:nvSpPr>
            <p:spPr bwMode="auto">
              <a:xfrm>
                <a:off x="1156" y="1434"/>
                <a:ext cx="3402" cy="91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3" name="Line 139"/>
              <p:cNvSpPr>
                <a:spLocks noChangeShapeType="1"/>
              </p:cNvSpPr>
              <p:nvPr/>
            </p:nvSpPr>
            <p:spPr bwMode="auto">
              <a:xfrm>
                <a:off x="1655" y="1525"/>
                <a:ext cx="0" cy="454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4" name="Line 140"/>
              <p:cNvSpPr>
                <a:spLocks noChangeShapeType="1"/>
              </p:cNvSpPr>
              <p:nvPr/>
            </p:nvSpPr>
            <p:spPr bwMode="auto">
              <a:xfrm>
                <a:off x="2199" y="1525"/>
                <a:ext cx="0" cy="454"/>
              </a:xfrm>
              <a:prstGeom prst="line">
                <a:avLst/>
              </a:prstGeom>
              <a:noFill/>
              <a:ln w="57150">
                <a:solidFill>
                  <a:schemeClr val="accent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5" name="Line 141"/>
              <p:cNvSpPr>
                <a:spLocks noChangeShapeType="1"/>
              </p:cNvSpPr>
              <p:nvPr/>
            </p:nvSpPr>
            <p:spPr bwMode="auto">
              <a:xfrm>
                <a:off x="2743" y="1525"/>
                <a:ext cx="0" cy="454"/>
              </a:xfrm>
              <a:prstGeom prst="line">
                <a:avLst/>
              </a:prstGeom>
              <a:noFill/>
              <a:ln w="57150">
                <a:solidFill>
                  <a:srgbClr val="B6A7F7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6" name="Line 142"/>
              <p:cNvSpPr>
                <a:spLocks noChangeShapeType="1"/>
              </p:cNvSpPr>
              <p:nvPr/>
            </p:nvSpPr>
            <p:spPr bwMode="auto">
              <a:xfrm>
                <a:off x="3832" y="1525"/>
                <a:ext cx="0" cy="454"/>
              </a:xfrm>
              <a:prstGeom prst="line">
                <a:avLst/>
              </a:prstGeom>
              <a:noFill/>
              <a:ln w="57150">
                <a:solidFill>
                  <a:schemeClr val="hlink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7" name="Line 143"/>
              <p:cNvSpPr>
                <a:spLocks noChangeShapeType="1"/>
              </p:cNvSpPr>
              <p:nvPr/>
            </p:nvSpPr>
            <p:spPr bwMode="auto">
              <a:xfrm>
                <a:off x="3287" y="1525"/>
                <a:ext cx="0" cy="454"/>
              </a:xfrm>
              <a:prstGeom prst="line">
                <a:avLst/>
              </a:prstGeom>
              <a:noFill/>
              <a:ln w="57150">
                <a:solidFill>
                  <a:srgbClr val="FA0404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" name="Line 144"/>
              <p:cNvSpPr>
                <a:spLocks noChangeShapeType="1"/>
              </p:cNvSpPr>
              <p:nvPr/>
            </p:nvSpPr>
            <p:spPr bwMode="auto">
              <a:xfrm>
                <a:off x="1655" y="2387"/>
                <a:ext cx="0" cy="454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9" name="Line 145"/>
              <p:cNvSpPr>
                <a:spLocks noChangeShapeType="1"/>
              </p:cNvSpPr>
              <p:nvPr/>
            </p:nvSpPr>
            <p:spPr bwMode="auto">
              <a:xfrm>
                <a:off x="2199" y="2387"/>
                <a:ext cx="0" cy="454"/>
              </a:xfrm>
              <a:prstGeom prst="line">
                <a:avLst/>
              </a:prstGeom>
              <a:noFill/>
              <a:ln w="57150">
                <a:solidFill>
                  <a:schemeClr val="accent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0" name="Line 146"/>
              <p:cNvSpPr>
                <a:spLocks noChangeShapeType="1"/>
              </p:cNvSpPr>
              <p:nvPr/>
            </p:nvSpPr>
            <p:spPr bwMode="auto">
              <a:xfrm>
                <a:off x="2743" y="2387"/>
                <a:ext cx="0" cy="454"/>
              </a:xfrm>
              <a:prstGeom prst="line">
                <a:avLst/>
              </a:prstGeom>
              <a:noFill/>
              <a:ln w="57150">
                <a:solidFill>
                  <a:srgbClr val="B6A7F7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1" name="Line 147"/>
              <p:cNvSpPr>
                <a:spLocks noChangeShapeType="1"/>
              </p:cNvSpPr>
              <p:nvPr/>
            </p:nvSpPr>
            <p:spPr bwMode="auto">
              <a:xfrm>
                <a:off x="3287" y="2387"/>
                <a:ext cx="0" cy="454"/>
              </a:xfrm>
              <a:prstGeom prst="line">
                <a:avLst/>
              </a:prstGeom>
              <a:noFill/>
              <a:ln w="57150">
                <a:solidFill>
                  <a:srgbClr val="FA0404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2" name="Line 148"/>
              <p:cNvSpPr>
                <a:spLocks noChangeShapeType="1"/>
              </p:cNvSpPr>
              <p:nvPr/>
            </p:nvSpPr>
            <p:spPr bwMode="auto">
              <a:xfrm>
                <a:off x="3832" y="2387"/>
                <a:ext cx="0" cy="454"/>
              </a:xfrm>
              <a:prstGeom prst="line">
                <a:avLst/>
              </a:prstGeom>
              <a:noFill/>
              <a:ln w="57150">
                <a:solidFill>
                  <a:schemeClr val="hlink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3" name="Line 149"/>
              <p:cNvSpPr>
                <a:spLocks noChangeShapeType="1"/>
              </p:cNvSpPr>
              <p:nvPr/>
            </p:nvSpPr>
            <p:spPr bwMode="auto">
              <a:xfrm>
                <a:off x="2744" y="935"/>
                <a:ext cx="0" cy="499"/>
              </a:xfrm>
              <a:prstGeom prst="line">
                <a:avLst/>
              </a:prstGeom>
              <a:noFill/>
              <a:ln w="101600">
                <a:solidFill>
                  <a:schemeClr val="folHlink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4" name="Line 150"/>
              <p:cNvSpPr>
                <a:spLocks noChangeShapeType="1"/>
              </p:cNvSpPr>
              <p:nvPr/>
            </p:nvSpPr>
            <p:spPr bwMode="auto">
              <a:xfrm>
                <a:off x="2744" y="2931"/>
                <a:ext cx="0" cy="499"/>
              </a:xfrm>
              <a:prstGeom prst="line">
                <a:avLst/>
              </a:prstGeom>
              <a:noFill/>
              <a:ln w="101600">
                <a:solidFill>
                  <a:schemeClr val="folHlink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0" name="Line 151"/>
            <p:cNvSpPr>
              <a:spLocks noChangeShapeType="1"/>
            </p:cNvSpPr>
            <p:nvPr/>
          </p:nvSpPr>
          <p:spPr bwMode="auto">
            <a:xfrm flipH="1">
              <a:off x="3787" y="1706"/>
              <a:ext cx="726" cy="3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Line 152"/>
            <p:cNvSpPr>
              <a:spLocks noChangeShapeType="1"/>
            </p:cNvSpPr>
            <p:nvPr/>
          </p:nvSpPr>
          <p:spPr bwMode="auto">
            <a:xfrm flipH="1">
              <a:off x="3923" y="1706"/>
              <a:ext cx="590" cy="3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Line 153"/>
            <p:cNvSpPr>
              <a:spLocks noChangeShapeType="1"/>
            </p:cNvSpPr>
            <p:nvPr/>
          </p:nvSpPr>
          <p:spPr bwMode="auto">
            <a:xfrm flipH="1">
              <a:off x="4059" y="1706"/>
              <a:ext cx="454" cy="3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Line 154"/>
            <p:cNvSpPr>
              <a:spLocks noChangeShapeType="1"/>
            </p:cNvSpPr>
            <p:nvPr/>
          </p:nvSpPr>
          <p:spPr bwMode="auto">
            <a:xfrm flipH="1">
              <a:off x="4241" y="1706"/>
              <a:ext cx="272" cy="3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Line 155"/>
            <p:cNvSpPr>
              <a:spLocks noChangeShapeType="1"/>
            </p:cNvSpPr>
            <p:nvPr/>
          </p:nvSpPr>
          <p:spPr bwMode="auto">
            <a:xfrm flipH="1">
              <a:off x="4377" y="1706"/>
              <a:ext cx="136" cy="3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55" name="Rectangle 156"/>
          <p:cNvSpPr>
            <a:spLocks noChangeArrowheads="1"/>
          </p:cNvSpPr>
          <p:nvPr/>
        </p:nvSpPr>
        <p:spPr bwMode="auto">
          <a:xfrm>
            <a:off x="6842075" y="3616027"/>
            <a:ext cx="13303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altLang="zh-CN" sz="1200" b="1">
                <a:effectLst/>
                <a:ea typeface="宋体" charset="-122"/>
              </a:rPr>
              <a:t>Partition Portions</a:t>
            </a:r>
            <a:endParaRPr lang="zh-CN" altLang="en-US" sz="1200" b="1">
              <a:effectLst/>
              <a:ea typeface="宋体" charset="-122"/>
            </a:endParaRPr>
          </a:p>
        </p:txBody>
      </p:sp>
      <p:sp>
        <p:nvSpPr>
          <p:cNvPr id="56" name="Rectangle 157"/>
          <p:cNvSpPr>
            <a:spLocks noChangeArrowheads="1"/>
          </p:cNvSpPr>
          <p:nvPr/>
        </p:nvSpPr>
        <p:spPr bwMode="auto">
          <a:xfrm>
            <a:off x="6667450" y="4439940"/>
            <a:ext cx="9048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altLang="zh-CN" sz="1200" b="1">
                <a:effectLst/>
                <a:ea typeface="宋体" charset="-122"/>
              </a:rPr>
              <a:t>Data Entity</a:t>
            </a:r>
            <a:endParaRPr lang="zh-CN" altLang="en-US" sz="1200" b="1">
              <a:effectLst/>
              <a:ea typeface="宋体" charset="-122"/>
            </a:endParaRPr>
          </a:p>
        </p:txBody>
      </p:sp>
      <p:sp>
        <p:nvSpPr>
          <p:cNvPr id="57" name="Rectangle 158"/>
          <p:cNvSpPr>
            <a:spLocks noChangeArrowheads="1"/>
          </p:cNvSpPr>
          <p:nvPr/>
        </p:nvSpPr>
        <p:spPr bwMode="auto">
          <a:xfrm>
            <a:off x="6670625" y="5587702"/>
            <a:ext cx="44291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altLang="zh-CN" sz="1200" b="1">
                <a:effectLst/>
                <a:ea typeface="宋体" charset="-122"/>
              </a:rPr>
              <a:t>Join</a:t>
            </a:r>
            <a:endParaRPr lang="zh-CN" altLang="en-US" sz="1200" b="1">
              <a:effectLst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07057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55" grpId="0"/>
      <p:bldP spid="56" grpId="0"/>
      <p:bldP spid="5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/>
              <a:t>Being as a </a:t>
            </a:r>
            <a:r>
              <a:rPr lang="en-US" altLang="zh-CN" dirty="0"/>
              <a:t>M</a:t>
            </a:r>
            <a:r>
              <a:rPr lang="en-US" altLang="zh-CN" dirty="0" smtClean="0"/>
              <a:t>aster Student—Papers(2)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err="1" smtClean="0"/>
              <a:t>EasyPDP</a:t>
            </a:r>
            <a:r>
              <a:rPr lang="en-US" altLang="zh-CN" dirty="0"/>
              <a:t>: An Efficient Parallel Dynamic Programming Runtime System for Computational </a:t>
            </a:r>
            <a:r>
              <a:rPr lang="en-US" altLang="zh-CN" dirty="0" smtClean="0"/>
              <a:t>Biology (TPDS’12)</a:t>
            </a:r>
          </a:p>
        </p:txBody>
      </p:sp>
      <p:sp>
        <p:nvSpPr>
          <p:cNvPr id="6" name="矩形 5"/>
          <p:cNvSpPr/>
          <p:nvPr/>
        </p:nvSpPr>
        <p:spPr>
          <a:xfrm>
            <a:off x="4540200" y="3293765"/>
            <a:ext cx="314325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>
                <a:effectLst>
                  <a:outerShdw blurRad="38100" dist="38100" dir="2700000" algn="tl">
                    <a:srgbClr val="000000"/>
                  </a:outerShdw>
                </a:effectLst>
                <a:ea typeface="宋体" pitchFamily="2" charset="-122"/>
              </a:rPr>
              <a:t> </a:t>
            </a:r>
          </a:p>
        </p:txBody>
      </p:sp>
      <p:pic>
        <p:nvPicPr>
          <p:cNvPr id="58" name="Picture 5" descr="DAG_Data_Driven_Model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124447"/>
            <a:ext cx="6324292" cy="354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4420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864</Words>
  <Application>Microsoft Office PowerPoint</Application>
  <PresentationFormat>全屏显示(4:3)</PresentationFormat>
  <Paragraphs>158</Paragraphs>
  <Slides>26</Slides>
  <Notes>1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28" baseType="lpstr">
      <vt:lpstr>Office 主题</vt:lpstr>
      <vt:lpstr>Equation</vt:lpstr>
      <vt:lpstr>Some Thoughts and Viewpoints about Research Study</vt:lpstr>
      <vt:lpstr>Targeted Listeners</vt:lpstr>
      <vt:lpstr>Five Principles</vt:lpstr>
      <vt:lpstr>Being as a Master Student--Follower</vt:lpstr>
      <vt:lpstr>Being as a Master Student--Projects</vt:lpstr>
      <vt:lpstr>Being as a Master Student—Projects(2)</vt:lpstr>
      <vt:lpstr>Being as a Master Student—Projects(3)</vt:lpstr>
      <vt:lpstr>Being as a Master Student—Papers</vt:lpstr>
      <vt:lpstr>Being as a Master Student—Papers(2)</vt:lpstr>
      <vt:lpstr>Being as a Master Student—People</vt:lpstr>
      <vt:lpstr>Being as a Ph.D. Student—Explorer/Leader</vt:lpstr>
      <vt:lpstr>Being as a Ph.D. Student--Projects</vt:lpstr>
      <vt:lpstr>Being as a Ph.D. Student—Projects(2)</vt:lpstr>
      <vt:lpstr>Being as a Ph.D. Student—Projects(3)</vt:lpstr>
      <vt:lpstr>Being as a Ph.D. Student—Projects(4)</vt:lpstr>
      <vt:lpstr>Being as a Ph.D. Student—Projects(5)</vt:lpstr>
      <vt:lpstr>Being as a Ph.D. Student—Papers</vt:lpstr>
      <vt:lpstr>Being as a Ph.D. Student—Papers(2)</vt:lpstr>
      <vt:lpstr>Being as a Ph.D. Student—Papers(3)</vt:lpstr>
      <vt:lpstr>Being as a Ph.D. Student—People</vt:lpstr>
      <vt:lpstr>Being as a Teacher</vt:lpstr>
      <vt:lpstr>Being as a Teacher—People</vt:lpstr>
      <vt:lpstr>Being as a Teacher—Proposals</vt:lpstr>
      <vt:lpstr>Being as a Teacher—Projects</vt:lpstr>
      <vt:lpstr>Being as a Teacher—Pupils</vt:lpstr>
      <vt:lpstr>Being as a Teacher—Papers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Some Thoughts and Viewpoints about Research Study</dc:title>
  <dc:creator>tashj</dc:creator>
  <cp:lastModifiedBy>tashj</cp:lastModifiedBy>
  <cp:revision>147</cp:revision>
  <dcterms:created xsi:type="dcterms:W3CDTF">2016-09-05T00:22:13Z</dcterms:created>
  <dcterms:modified xsi:type="dcterms:W3CDTF">2016-09-09T02:24:25Z</dcterms:modified>
</cp:coreProperties>
</file>